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1" r:id="rId3"/>
    <p:sldId id="260" r:id="rId4"/>
    <p:sldId id="262" r:id="rId5"/>
    <p:sldId id="257" r:id="rId6"/>
    <p:sldId id="263" r:id="rId7"/>
    <p:sldId id="258" r:id="rId8"/>
    <p:sldId id="289" r:id="rId9"/>
    <p:sldId id="267" r:id="rId10"/>
    <p:sldId id="268" r:id="rId11"/>
    <p:sldId id="290" r:id="rId12"/>
    <p:sldId id="291" r:id="rId13"/>
    <p:sldId id="274" r:id="rId14"/>
    <p:sldId id="275" r:id="rId15"/>
    <p:sldId id="292" r:id="rId16"/>
    <p:sldId id="293" r:id="rId17"/>
    <p:sldId id="278" r:id="rId18"/>
    <p:sldId id="279" r:id="rId19"/>
    <p:sldId id="294" r:id="rId20"/>
    <p:sldId id="295" r:id="rId21"/>
    <p:sldId id="282" r:id="rId22"/>
    <p:sldId id="283" r:id="rId23"/>
    <p:sldId id="296" r:id="rId24"/>
    <p:sldId id="297" r:id="rId25"/>
    <p:sldId id="286" r:id="rId26"/>
    <p:sldId id="287" r:id="rId27"/>
    <p:sldId id="269" r:id="rId28"/>
    <p:sldId id="270"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2D1"/>
    <a:srgbClr val="E39973"/>
    <a:srgbClr val="053259"/>
    <a:srgbClr val="31647C"/>
    <a:srgbClr val="D55E3A"/>
    <a:srgbClr val="04A7D2"/>
    <a:srgbClr val="F380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p:restoredTop sz="80301"/>
  </p:normalViewPr>
  <p:slideViewPr>
    <p:cSldViewPr snapToGrid="0" snapToObjects="1">
      <p:cViewPr varScale="1">
        <p:scale>
          <a:sx n="91" d="100"/>
          <a:sy n="91"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D3194-2CF6-E944-9CF1-3188FDF1EBAF}" type="datetimeFigureOut">
              <a:rPr lang="en-US" smtClean="0"/>
              <a:t>11/13/18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961BD-D5C5-5C4B-8908-4F5DF4D52666}" type="slidenum">
              <a:rPr lang="en-US" smtClean="0"/>
              <a:t>‹#›</a:t>
            </a:fld>
            <a:endParaRPr lang="en-US"/>
          </a:p>
        </p:txBody>
      </p:sp>
    </p:spTree>
    <p:extLst>
      <p:ext uri="{BB962C8B-B14F-4D97-AF65-F5344CB8AC3E}">
        <p14:creationId xmlns:p14="http://schemas.microsoft.com/office/powerpoint/2010/main" val="133646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 </a:t>
            </a:r>
            <a:r>
              <a:rPr lang="en-US" b="0" dirty="0"/>
              <a:t>Replace “Our City” here on this slide and elsewhere in the presentation with your city’s name if desired.</a:t>
            </a:r>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1</a:t>
            </a:fld>
            <a:endParaRPr lang="en-US"/>
          </a:p>
        </p:txBody>
      </p:sp>
    </p:spTree>
    <p:extLst>
      <p:ext uri="{BB962C8B-B14F-4D97-AF65-F5344CB8AC3E}">
        <p14:creationId xmlns:p14="http://schemas.microsoft.com/office/powerpoint/2010/main" val="237017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actions you have determined to reduce risk and/or increase readiness in your city. Consider reviewing the UAA Guide to Reflection available at https://</a:t>
            </a:r>
            <a:r>
              <a:rPr lang="en-US" b="0" dirty="0" err="1"/>
              <a:t>gain.nd.edu</a:t>
            </a:r>
            <a:r>
              <a:rPr lang="en-US" b="0" dirty="0"/>
              <a:t>/our-work/urban-adaptation/help-center/</a:t>
            </a:r>
          </a:p>
        </p:txBody>
      </p:sp>
      <p:sp>
        <p:nvSpPr>
          <p:cNvPr id="4" name="Slide Number Placeholder 3"/>
          <p:cNvSpPr>
            <a:spLocks noGrp="1"/>
          </p:cNvSpPr>
          <p:nvPr>
            <p:ph type="sldNum" sz="quarter" idx="5"/>
          </p:nvPr>
        </p:nvSpPr>
        <p:spPr/>
        <p:txBody>
          <a:bodyPr/>
          <a:lstStyle/>
          <a:p>
            <a:fld id="{502961BD-D5C5-5C4B-8908-4F5DF4D52666}" type="slidenum">
              <a:rPr lang="en-US" smtClean="0"/>
              <a:t>10</a:t>
            </a:fld>
            <a:endParaRPr lang="en-US"/>
          </a:p>
        </p:txBody>
      </p:sp>
    </p:spTree>
    <p:extLst>
      <p:ext uri="{BB962C8B-B14F-4D97-AF65-F5344CB8AC3E}">
        <p14:creationId xmlns:p14="http://schemas.microsoft.com/office/powerpoint/2010/main" val="420854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b="0" dirty="0" smtClean="0"/>
              <a:t>: Include data from the “Potential Future Cost” window in your Heat report table above as well as your city’s Exposure, Adaptive Capacity and Sensitivity scores (replace [XX]s). Bulleted lists include factors that make up Exposure, Adaptive Capacity and Sensitivity scores. Your city specific numbers can be added by downloading your data here: https://gain-</a:t>
            </a:r>
            <a:r>
              <a:rPr lang="en-US" b="0" dirty="0" err="1" smtClean="0"/>
              <a:t>uaa.nd.edu</a:t>
            </a:r>
            <a:r>
              <a:rPr lang="en-US" b="0" dirty="0" smtClean="0"/>
              <a:t>/static/UAA%20Data.zip</a:t>
            </a:r>
          </a:p>
          <a:p>
            <a:endParaRPr lang="en-US" b="1" dirty="0" smtClean="0"/>
          </a:p>
          <a:p>
            <a:r>
              <a:rPr lang="en-US" sz="1200" b="1" dirty="0" smtClean="0"/>
              <a:t>Exposure </a:t>
            </a:r>
            <a:r>
              <a:rPr lang="en-US" sz="1200" b="1" dirty="0"/>
              <a:t>score </a:t>
            </a:r>
            <a:r>
              <a:rPr lang="en-US" sz="1200" dirty="0"/>
              <a:t>(</a:t>
            </a:r>
            <a:r>
              <a:rPr lang="en-US" sz="1200" i="1" dirty="0"/>
              <a:t>lower is better</a:t>
            </a:r>
            <a:r>
              <a:rPr lang="en-US" sz="1200" i="1" dirty="0" smtClean="0"/>
              <a:t>): </a:t>
            </a:r>
            <a:r>
              <a:rPr lang="en-US" sz="1200" b="1" i="0" dirty="0" smtClean="0"/>
              <a:t>[XX]</a:t>
            </a:r>
            <a:endParaRPr lang="en-US" sz="1200" b="1" i="0" dirty="0"/>
          </a:p>
          <a:p>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Adaptive Capacity score </a:t>
            </a:r>
            <a:r>
              <a:rPr lang="en-US" sz="1200" i="1" dirty="0"/>
              <a:t>(higher is better)</a:t>
            </a:r>
            <a:r>
              <a:rPr lang="en-US" sz="1200" dirty="0"/>
              <a:t>: </a:t>
            </a:r>
            <a:r>
              <a:rPr lang="en-US" sz="1200" b="1" dirty="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Sensitivity score </a:t>
            </a:r>
            <a:r>
              <a:rPr lang="en-US" sz="1200" dirty="0"/>
              <a:t>(</a:t>
            </a:r>
            <a:r>
              <a:rPr lang="en-US" sz="1200" i="1" dirty="0"/>
              <a:t>lower is better</a:t>
            </a:r>
            <a:r>
              <a:rPr lang="en-US" sz="1200" dirty="0"/>
              <a:t>): </a:t>
            </a:r>
            <a:r>
              <a:rPr lang="en-US" sz="1200" b="1" dirty="0"/>
              <a:t>[XX]</a:t>
            </a:r>
            <a:r>
              <a:rPr lang="en-US" sz="1200" dirty="0"/>
              <a:t>	</a:t>
            </a:r>
          </a:p>
        </p:txBody>
      </p:sp>
      <p:sp>
        <p:nvSpPr>
          <p:cNvPr id="4" name="Slide Number Placeholder 3"/>
          <p:cNvSpPr>
            <a:spLocks noGrp="1"/>
          </p:cNvSpPr>
          <p:nvPr>
            <p:ph type="sldNum" sz="quarter" idx="5"/>
          </p:nvPr>
        </p:nvSpPr>
        <p:spPr/>
        <p:txBody>
          <a:bodyPr/>
          <a:lstStyle/>
          <a:p>
            <a:fld id="{502961BD-D5C5-5C4B-8908-4F5DF4D52666}" type="slidenum">
              <a:rPr lang="en-US" smtClean="0"/>
              <a:t>11</a:t>
            </a:fld>
            <a:endParaRPr lang="en-US"/>
          </a:p>
        </p:txBody>
      </p:sp>
    </p:spTree>
    <p:extLst>
      <p:ext uri="{BB962C8B-B14F-4D97-AF65-F5344CB8AC3E}">
        <p14:creationId xmlns:p14="http://schemas.microsoft.com/office/powerpoint/2010/main" val="289354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0" dirty="0" smtClean="0"/>
              <a:t>: Include data from the “Potential Future Cost” window in your Heat report table above as well as your city’s Social, Economic and Governmental scores (replace [XX]s). Bulleted lists include factors that make up Social, Economic and Governmental scores. Your city specific numbers can be added by downloading your data here: https://gain-</a:t>
            </a:r>
            <a:r>
              <a:rPr lang="en-US" b="0" dirty="0" err="1" smtClean="0"/>
              <a:t>uaa.nd.edu</a:t>
            </a:r>
            <a:r>
              <a:rPr lang="en-US" b="0" dirty="0" smtClean="0"/>
              <a:t>/static/UAA%20Data.zip</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Social Readiness score </a:t>
            </a:r>
            <a:r>
              <a:rPr lang="en-US" sz="1200" dirty="0" smtClean="0"/>
              <a:t>(</a:t>
            </a:r>
            <a:r>
              <a:rPr lang="en-US" sz="1200" i="1" dirty="0" smtClean="0"/>
              <a:t>higher is better)</a:t>
            </a:r>
            <a:r>
              <a:rPr lang="en-US" sz="1200" dirty="0" smtClean="0"/>
              <a:t>: </a:t>
            </a:r>
            <a:r>
              <a:rPr lang="en-US" sz="1200" b="1" dirty="0" smtClean="0"/>
              <a:t>[XX]</a:t>
            </a:r>
            <a:endParaRPr lang="en-US" sz="1200" i="1" dirty="0" smtClean="0"/>
          </a:p>
          <a:p>
            <a:endParaRPr lang="en-US" sz="12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Readiness score </a:t>
            </a:r>
            <a:r>
              <a:rPr lang="en-US" sz="1200" i="1" dirty="0" smtClean="0"/>
              <a:t>(higher is better)</a:t>
            </a:r>
            <a:r>
              <a:rPr lang="en-US" sz="1200" dirty="0" smtClean="0"/>
              <a:t>: </a:t>
            </a:r>
            <a:r>
              <a:rPr lang="en-US" sz="1200" b="1" dirty="0" smtClean="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Governmental Readiness score </a:t>
            </a:r>
            <a:r>
              <a:rPr lang="en-US" sz="1200" dirty="0" smtClean="0"/>
              <a:t>(</a:t>
            </a:r>
            <a:r>
              <a:rPr lang="en-US" sz="1200" i="1" dirty="0" smtClean="0"/>
              <a:t>higher is better</a:t>
            </a:r>
            <a:r>
              <a:rPr lang="en-US" sz="1200" dirty="0" smtClean="0"/>
              <a:t>): </a:t>
            </a:r>
            <a:r>
              <a:rPr lang="en-US" sz="1200" b="1" dirty="0" smtClean="0"/>
              <a:t>[XX]</a:t>
            </a:r>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12</a:t>
            </a:fld>
            <a:endParaRPr lang="en-US"/>
          </a:p>
        </p:txBody>
      </p:sp>
    </p:spTree>
    <p:extLst>
      <p:ext uri="{BB962C8B-B14F-4D97-AF65-F5344CB8AC3E}">
        <p14:creationId xmlns:p14="http://schemas.microsoft.com/office/powerpoint/2010/main" val="299739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Type in the Built Environment and Social Vulnerabilities that you selected in the text box above. Include a screenshot of the sub-city map in the image box above. For support exploring the sub-city map, visit the Help Center to view short video tutorials at https://</a:t>
            </a:r>
            <a:r>
              <a:rPr lang="en-US" b="0" dirty="0" err="1"/>
              <a:t>gain.nd.edu</a:t>
            </a:r>
            <a:r>
              <a:rPr lang="en-US" b="0" dirty="0"/>
              <a:t>/our-work/urban-adaptation/help-center/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02961BD-D5C5-5C4B-8908-4F5DF4D52666}" type="slidenum">
              <a:rPr lang="en-US" smtClean="0"/>
              <a:t>13</a:t>
            </a:fld>
            <a:endParaRPr lang="en-US"/>
          </a:p>
        </p:txBody>
      </p:sp>
    </p:spTree>
    <p:extLst>
      <p:ext uri="{BB962C8B-B14F-4D97-AF65-F5344CB8AC3E}">
        <p14:creationId xmlns:p14="http://schemas.microsoft.com/office/powerpoint/2010/main" val="134611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actions you have determined to reduce risk and/or increase readiness in your city. Consider reviewing the UAA Guide to Reflection available at https://</a:t>
            </a:r>
            <a:r>
              <a:rPr lang="en-US" b="0" dirty="0" err="1"/>
              <a:t>gain.nd.edu</a:t>
            </a:r>
            <a:r>
              <a:rPr lang="en-US" b="0" dirty="0"/>
              <a:t>/our-work/urban-adaptation/help-center/</a:t>
            </a:r>
          </a:p>
        </p:txBody>
      </p:sp>
      <p:sp>
        <p:nvSpPr>
          <p:cNvPr id="4" name="Slide Number Placeholder 3"/>
          <p:cNvSpPr>
            <a:spLocks noGrp="1"/>
          </p:cNvSpPr>
          <p:nvPr>
            <p:ph type="sldNum" sz="quarter" idx="5"/>
          </p:nvPr>
        </p:nvSpPr>
        <p:spPr/>
        <p:txBody>
          <a:bodyPr/>
          <a:lstStyle/>
          <a:p>
            <a:fld id="{502961BD-D5C5-5C4B-8908-4F5DF4D52666}" type="slidenum">
              <a:rPr lang="en-US" smtClean="0"/>
              <a:t>14</a:t>
            </a:fld>
            <a:endParaRPr lang="en-US"/>
          </a:p>
        </p:txBody>
      </p:sp>
    </p:spTree>
    <p:extLst>
      <p:ext uri="{BB962C8B-B14F-4D97-AF65-F5344CB8AC3E}">
        <p14:creationId xmlns:p14="http://schemas.microsoft.com/office/powerpoint/2010/main" val="258983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b="0" dirty="0"/>
              <a:t>: Include data from the “Potential Future Cost” window in your </a:t>
            </a:r>
            <a:r>
              <a:rPr lang="en-US" b="0" dirty="0" smtClean="0"/>
              <a:t>Cold </a:t>
            </a:r>
            <a:r>
              <a:rPr lang="en-US" b="0" dirty="0"/>
              <a:t>report table above as well as your city’s Exposure, Adaptive Capacity and Sensitivity scores (replace [XX]s). Bulleted lists include factors that make up Exposure, Adaptive Capacity and Sensitivity scores. Your city specific numbers can be added by downloading your data here</a:t>
            </a:r>
            <a:r>
              <a:rPr lang="en-US" b="0" dirty="0" smtClean="0"/>
              <a:t>:</a:t>
            </a:r>
            <a:r>
              <a:rPr lang="en-US" b="0" baseline="0" dirty="0" smtClean="0"/>
              <a:t> https://gain-</a:t>
            </a:r>
            <a:r>
              <a:rPr lang="en-US" b="0" baseline="0" dirty="0" err="1" smtClean="0"/>
              <a:t>uaa.nd.edu</a:t>
            </a:r>
            <a:r>
              <a:rPr lang="en-US" b="0" baseline="0" dirty="0" smtClean="0"/>
              <a:t>/static/UAA%20Data.zip</a:t>
            </a:r>
            <a:endParaRPr lang="en-US" b="0" dirty="0"/>
          </a:p>
          <a:p>
            <a:endParaRPr lang="en-US" b="1" dirty="0"/>
          </a:p>
          <a:p>
            <a:r>
              <a:rPr lang="en-US" sz="1200" b="1" dirty="0"/>
              <a:t>Exposure score </a:t>
            </a:r>
            <a:r>
              <a:rPr lang="en-US" sz="1200" dirty="0"/>
              <a:t>(</a:t>
            </a:r>
            <a:r>
              <a:rPr lang="en-US" sz="1200" i="1" dirty="0"/>
              <a:t>lower is better</a:t>
            </a:r>
            <a:r>
              <a:rPr lang="en-US" sz="1200" i="1" dirty="0" smtClean="0"/>
              <a:t>)</a:t>
            </a:r>
            <a:r>
              <a:rPr lang="en-US" sz="1200" i="0" dirty="0" smtClean="0"/>
              <a:t>: </a:t>
            </a:r>
            <a:r>
              <a:rPr lang="en-US" sz="1200" b="1" i="0" dirty="0" smtClean="0"/>
              <a:t>[XX]</a:t>
            </a:r>
            <a:endParaRPr lang="en-US" sz="1200" b="1" i="0" dirty="0"/>
          </a:p>
          <a:p>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Adaptive Capacity score </a:t>
            </a:r>
            <a:r>
              <a:rPr lang="en-US" sz="1200" i="1" dirty="0"/>
              <a:t>(higher is better)</a:t>
            </a:r>
            <a:r>
              <a:rPr lang="en-US" sz="1200" dirty="0"/>
              <a:t>: </a:t>
            </a:r>
            <a:r>
              <a:rPr lang="en-US" sz="1200" b="1" dirty="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Sensitivity score </a:t>
            </a:r>
            <a:r>
              <a:rPr lang="en-US" sz="1200" dirty="0"/>
              <a:t>(</a:t>
            </a:r>
            <a:r>
              <a:rPr lang="en-US" sz="1200" i="1" dirty="0"/>
              <a:t>lower is better</a:t>
            </a:r>
            <a:r>
              <a:rPr lang="en-US" sz="1200" dirty="0"/>
              <a:t>): </a:t>
            </a:r>
            <a:r>
              <a:rPr lang="en-US" sz="1200" b="1" dirty="0"/>
              <a:t>[XX]</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15</a:t>
            </a:fld>
            <a:endParaRPr lang="en-US"/>
          </a:p>
        </p:txBody>
      </p:sp>
    </p:spTree>
    <p:extLst>
      <p:ext uri="{BB962C8B-B14F-4D97-AF65-F5344CB8AC3E}">
        <p14:creationId xmlns:p14="http://schemas.microsoft.com/office/powerpoint/2010/main" val="246277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0" dirty="0" smtClean="0"/>
              <a:t>: Include data from the “Potential Future Cost” window in your Cold report table above as well as your city’s Social, Economic and Governmental scores (replace [XX]s). Bulleted lists include factors that make up Social, Economic and Governmental scores. Your city specific numbers can be added by downloading your data here: https://gain-</a:t>
            </a:r>
            <a:r>
              <a:rPr lang="en-US" b="0" dirty="0" err="1" smtClean="0"/>
              <a:t>uaa.nd.edu</a:t>
            </a:r>
            <a:r>
              <a:rPr lang="en-US" b="0" dirty="0" smtClean="0"/>
              <a:t>/static/UAA%20Data.zip</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Social Readiness score </a:t>
            </a:r>
            <a:r>
              <a:rPr lang="en-US" sz="1200" dirty="0" smtClean="0"/>
              <a:t>(</a:t>
            </a:r>
            <a:r>
              <a:rPr lang="en-US" sz="1200" i="1" dirty="0" smtClean="0"/>
              <a:t>higher is better)</a:t>
            </a:r>
            <a:r>
              <a:rPr lang="en-US" sz="1200" dirty="0" smtClean="0"/>
              <a:t>: </a:t>
            </a:r>
            <a:r>
              <a:rPr lang="en-US" sz="1200" b="1" dirty="0" smtClean="0"/>
              <a:t>[XX]</a:t>
            </a:r>
            <a:endParaRPr lang="en-US" sz="1200" i="1" dirty="0" smtClean="0"/>
          </a:p>
          <a:p>
            <a:endParaRPr lang="en-US" sz="12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Readiness score </a:t>
            </a:r>
            <a:r>
              <a:rPr lang="en-US" sz="1200" i="1" dirty="0" smtClean="0"/>
              <a:t>(higher is better)</a:t>
            </a:r>
            <a:r>
              <a:rPr lang="en-US" sz="1200" dirty="0" smtClean="0"/>
              <a:t>: </a:t>
            </a:r>
            <a:r>
              <a:rPr lang="en-US" sz="1200" b="1" dirty="0" smtClean="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Governmental Readiness score </a:t>
            </a:r>
            <a:r>
              <a:rPr lang="en-US" sz="1200" dirty="0" smtClean="0"/>
              <a:t>(</a:t>
            </a:r>
            <a:r>
              <a:rPr lang="en-US" sz="1200" i="1" dirty="0" smtClean="0"/>
              <a:t>higher is better</a:t>
            </a:r>
            <a:r>
              <a:rPr lang="en-US" sz="1200" dirty="0" smtClean="0"/>
              <a:t>): </a:t>
            </a:r>
            <a:r>
              <a:rPr lang="en-US" sz="1200" b="1" dirty="0" smtClean="0"/>
              <a:t>[XX]</a:t>
            </a:r>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16</a:t>
            </a:fld>
            <a:endParaRPr lang="en-US"/>
          </a:p>
        </p:txBody>
      </p:sp>
    </p:spTree>
    <p:extLst>
      <p:ext uri="{BB962C8B-B14F-4D97-AF65-F5344CB8AC3E}">
        <p14:creationId xmlns:p14="http://schemas.microsoft.com/office/powerpoint/2010/main" val="159924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Type in the Built Environment and Social Vulnerabilities that you selected in the text box above. Include a screenshot of the sub-city map in the image box above. For support exploring the sub-city map, visit the Help Center to view short video tutorials at https://</a:t>
            </a:r>
            <a:r>
              <a:rPr lang="en-US" b="0" dirty="0" err="1"/>
              <a:t>gain.nd.edu</a:t>
            </a:r>
            <a:r>
              <a:rPr lang="en-US" b="0" dirty="0"/>
              <a:t>/our-work/urban-adaptation/help-center/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02961BD-D5C5-5C4B-8908-4F5DF4D52666}" type="slidenum">
              <a:rPr lang="en-US" smtClean="0"/>
              <a:t>17</a:t>
            </a:fld>
            <a:endParaRPr lang="en-US"/>
          </a:p>
        </p:txBody>
      </p:sp>
    </p:spTree>
    <p:extLst>
      <p:ext uri="{BB962C8B-B14F-4D97-AF65-F5344CB8AC3E}">
        <p14:creationId xmlns:p14="http://schemas.microsoft.com/office/powerpoint/2010/main" val="3308004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actions you have determined to reduce risk and/or increase readiness in your city. Consider reviewing the UAA Guide to Reflection available at https://</a:t>
            </a:r>
            <a:r>
              <a:rPr lang="en-US" b="0" dirty="0" err="1"/>
              <a:t>gain.nd.edu</a:t>
            </a:r>
            <a:r>
              <a:rPr lang="en-US" b="0" dirty="0"/>
              <a:t>/our-work/urban-adaptation/help-center/</a:t>
            </a:r>
          </a:p>
        </p:txBody>
      </p:sp>
      <p:sp>
        <p:nvSpPr>
          <p:cNvPr id="4" name="Slide Number Placeholder 3"/>
          <p:cNvSpPr>
            <a:spLocks noGrp="1"/>
          </p:cNvSpPr>
          <p:nvPr>
            <p:ph type="sldNum" sz="quarter" idx="5"/>
          </p:nvPr>
        </p:nvSpPr>
        <p:spPr/>
        <p:txBody>
          <a:bodyPr/>
          <a:lstStyle/>
          <a:p>
            <a:fld id="{502961BD-D5C5-5C4B-8908-4F5DF4D52666}" type="slidenum">
              <a:rPr lang="en-US" smtClean="0"/>
              <a:t>18</a:t>
            </a:fld>
            <a:endParaRPr lang="en-US"/>
          </a:p>
        </p:txBody>
      </p:sp>
    </p:spTree>
    <p:extLst>
      <p:ext uri="{BB962C8B-B14F-4D97-AF65-F5344CB8AC3E}">
        <p14:creationId xmlns:p14="http://schemas.microsoft.com/office/powerpoint/2010/main" val="178542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data from the “Potential Future Cost” window in your </a:t>
            </a:r>
            <a:r>
              <a:rPr lang="en-US" b="0" dirty="0" smtClean="0"/>
              <a:t>Sea Level Rise </a:t>
            </a:r>
            <a:r>
              <a:rPr lang="en-US" b="0" dirty="0"/>
              <a:t>report table above as well as your city’s Exposure, Adaptive Capacity and Sensitivity scores (replace [XX]s). Bulleted lists include factors that make up Exposure, Adaptive Capacity and Sensitivity scores. Your city specific numbers can be added by downloading your data here</a:t>
            </a:r>
            <a:r>
              <a:rPr lang="en-US" b="0" dirty="0" smtClean="0"/>
              <a:t>: https://gain-</a:t>
            </a:r>
            <a:r>
              <a:rPr lang="en-US" b="0" dirty="0" err="1" smtClean="0"/>
              <a:t>uaa.nd.edu</a:t>
            </a:r>
            <a:r>
              <a:rPr lang="en-US" b="0" dirty="0" smtClean="0"/>
              <a:t>/static/UAA%20Data.zip</a:t>
            </a:r>
          </a:p>
          <a:p>
            <a:endParaRPr lang="en-US" b="1" dirty="0"/>
          </a:p>
          <a:p>
            <a:r>
              <a:rPr lang="en-US" sz="1200" b="1" dirty="0"/>
              <a:t>Exposure score </a:t>
            </a:r>
            <a:r>
              <a:rPr lang="en-US" sz="1200" dirty="0"/>
              <a:t>(</a:t>
            </a:r>
            <a:r>
              <a:rPr lang="en-US" sz="1200" i="1" dirty="0"/>
              <a:t>lower is better</a:t>
            </a:r>
            <a:r>
              <a:rPr lang="en-US" sz="1200" i="1" dirty="0" smtClean="0"/>
              <a:t>): </a:t>
            </a:r>
            <a:r>
              <a:rPr lang="en-US" sz="1200" b="1" i="0" dirty="0" smtClean="0"/>
              <a:t>[XX]</a:t>
            </a:r>
            <a:endParaRPr lang="en-US" sz="1200" b="1" i="0" dirty="0"/>
          </a:p>
          <a:p>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Adaptive Capacity score </a:t>
            </a:r>
            <a:r>
              <a:rPr lang="en-US" sz="1200" i="1" dirty="0"/>
              <a:t>(higher is better)</a:t>
            </a:r>
            <a:r>
              <a:rPr lang="en-US" sz="1200" dirty="0"/>
              <a:t>: </a:t>
            </a:r>
            <a:r>
              <a:rPr lang="en-US" sz="1200" b="1" dirty="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Sensitivity score </a:t>
            </a:r>
            <a:r>
              <a:rPr lang="en-US" sz="1200" dirty="0"/>
              <a:t>(</a:t>
            </a:r>
            <a:r>
              <a:rPr lang="en-US" sz="1200" i="1" dirty="0"/>
              <a:t>lower is better</a:t>
            </a:r>
            <a:r>
              <a:rPr lang="en-US" sz="1200" dirty="0"/>
              <a:t>): </a:t>
            </a:r>
            <a:r>
              <a:rPr lang="en-US" sz="1200" b="1" dirty="0"/>
              <a:t>[XX]</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19</a:t>
            </a:fld>
            <a:endParaRPr lang="en-US"/>
          </a:p>
        </p:txBody>
      </p:sp>
    </p:spTree>
    <p:extLst>
      <p:ext uri="{BB962C8B-B14F-4D97-AF65-F5344CB8AC3E}">
        <p14:creationId xmlns:p14="http://schemas.microsoft.com/office/powerpoint/2010/main" val="29249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dirty="0"/>
              <a:t>: </a:t>
            </a:r>
            <a:r>
              <a:rPr lang="en-US" b="0" dirty="0"/>
              <a:t>This slide presents an opportunity to review with your audience what adaptation means and how it is employed in the Urban Adaptation Assessment tool.</a:t>
            </a:r>
            <a:endParaRPr lang="en-US" dirty="0"/>
          </a:p>
        </p:txBody>
      </p:sp>
      <p:sp>
        <p:nvSpPr>
          <p:cNvPr id="4" name="Slide Number Placeholder 3"/>
          <p:cNvSpPr>
            <a:spLocks noGrp="1"/>
          </p:cNvSpPr>
          <p:nvPr>
            <p:ph type="sldNum" sz="quarter" idx="5"/>
          </p:nvPr>
        </p:nvSpPr>
        <p:spPr/>
        <p:txBody>
          <a:bodyPr/>
          <a:lstStyle/>
          <a:p>
            <a:fld id="{502961BD-D5C5-5C4B-8908-4F5DF4D52666}" type="slidenum">
              <a:rPr lang="en-US" smtClean="0"/>
              <a:t>2</a:t>
            </a:fld>
            <a:endParaRPr lang="en-US"/>
          </a:p>
        </p:txBody>
      </p:sp>
    </p:spTree>
    <p:extLst>
      <p:ext uri="{BB962C8B-B14F-4D97-AF65-F5344CB8AC3E}">
        <p14:creationId xmlns:p14="http://schemas.microsoft.com/office/powerpoint/2010/main" val="188156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0" dirty="0" smtClean="0"/>
              <a:t>: Include data from the “Potential Future Cost” window in your Sea Level Rise report table above as well as your city’s Social, Economic and Governmental scores (replace [XX]s). Bulleted lists include factors that make up Social, Economic and Governmental scores. Your city specific numbers can be added by downloading your data here: https://gain-</a:t>
            </a:r>
            <a:r>
              <a:rPr lang="en-US" b="0" dirty="0" err="1" smtClean="0"/>
              <a:t>uaa.nd.edu</a:t>
            </a:r>
            <a:r>
              <a:rPr lang="en-US" b="0" dirty="0" smtClean="0"/>
              <a:t>/static/UAA%20Data.zip</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Social Readiness score </a:t>
            </a:r>
            <a:r>
              <a:rPr lang="en-US" sz="1200" dirty="0" smtClean="0"/>
              <a:t>(</a:t>
            </a:r>
            <a:r>
              <a:rPr lang="en-US" sz="1200" i="1" dirty="0" smtClean="0"/>
              <a:t>higher is better)</a:t>
            </a:r>
            <a:r>
              <a:rPr lang="en-US" sz="1200" dirty="0" smtClean="0"/>
              <a:t>: </a:t>
            </a:r>
            <a:r>
              <a:rPr lang="en-US" sz="1200" b="1" dirty="0" smtClean="0"/>
              <a:t>[XX]</a:t>
            </a:r>
            <a:endParaRPr lang="en-US" sz="1200" i="1" dirty="0" smtClean="0"/>
          </a:p>
          <a:p>
            <a:endParaRPr lang="en-US" sz="12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Readiness score </a:t>
            </a:r>
            <a:r>
              <a:rPr lang="en-US" sz="1200" i="1" dirty="0" smtClean="0"/>
              <a:t>(higher is better)</a:t>
            </a:r>
            <a:r>
              <a:rPr lang="en-US" sz="1200" dirty="0" smtClean="0"/>
              <a:t>: </a:t>
            </a:r>
            <a:r>
              <a:rPr lang="en-US" sz="1200" b="1" dirty="0" smtClean="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Governmental Readiness score </a:t>
            </a:r>
            <a:r>
              <a:rPr lang="en-US" sz="1200" dirty="0" smtClean="0"/>
              <a:t>(</a:t>
            </a:r>
            <a:r>
              <a:rPr lang="en-US" sz="1200" i="1" dirty="0" smtClean="0"/>
              <a:t>higher is better</a:t>
            </a:r>
            <a:r>
              <a:rPr lang="en-US" sz="1200" dirty="0" smtClean="0"/>
              <a:t>): </a:t>
            </a:r>
            <a:r>
              <a:rPr lang="en-US" sz="1200" b="1" dirty="0" smtClean="0"/>
              <a:t>[XX]</a:t>
            </a:r>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20</a:t>
            </a:fld>
            <a:endParaRPr lang="en-US"/>
          </a:p>
        </p:txBody>
      </p:sp>
    </p:spTree>
    <p:extLst>
      <p:ext uri="{BB962C8B-B14F-4D97-AF65-F5344CB8AC3E}">
        <p14:creationId xmlns:p14="http://schemas.microsoft.com/office/powerpoint/2010/main" val="1809583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Type in the Built Environment and Social Vulnerabilities that you selected in the text box above. Include a screenshot of the sub-city map in the image box above. For support exploring the sub-city map, visit the Help Center to view short video tutorials at https://</a:t>
            </a:r>
            <a:r>
              <a:rPr lang="en-US" b="0" dirty="0" err="1"/>
              <a:t>gain.nd.edu</a:t>
            </a:r>
            <a:r>
              <a:rPr lang="en-US" b="0" dirty="0"/>
              <a:t>/our-work/urban-adaptation/help-center/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02961BD-D5C5-5C4B-8908-4F5DF4D52666}" type="slidenum">
              <a:rPr lang="en-US" smtClean="0"/>
              <a:t>21</a:t>
            </a:fld>
            <a:endParaRPr lang="en-US"/>
          </a:p>
        </p:txBody>
      </p:sp>
    </p:spTree>
    <p:extLst>
      <p:ext uri="{BB962C8B-B14F-4D97-AF65-F5344CB8AC3E}">
        <p14:creationId xmlns:p14="http://schemas.microsoft.com/office/powerpoint/2010/main" val="811197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actions you have determined to reduce risk and/or increase readiness in your city. Consider reviewing the UAA Guide to Reflection available at https://</a:t>
            </a:r>
            <a:r>
              <a:rPr lang="en-US" b="0" dirty="0" err="1"/>
              <a:t>gain.nd.edu</a:t>
            </a:r>
            <a:r>
              <a:rPr lang="en-US" b="0" dirty="0"/>
              <a:t>/our-work/urban-adaptation/help-center/</a:t>
            </a:r>
          </a:p>
        </p:txBody>
      </p:sp>
      <p:sp>
        <p:nvSpPr>
          <p:cNvPr id="4" name="Slide Number Placeholder 3"/>
          <p:cNvSpPr>
            <a:spLocks noGrp="1"/>
          </p:cNvSpPr>
          <p:nvPr>
            <p:ph type="sldNum" sz="quarter" idx="5"/>
          </p:nvPr>
        </p:nvSpPr>
        <p:spPr/>
        <p:txBody>
          <a:bodyPr/>
          <a:lstStyle/>
          <a:p>
            <a:fld id="{502961BD-D5C5-5C4B-8908-4F5DF4D52666}" type="slidenum">
              <a:rPr lang="en-US" smtClean="0"/>
              <a:t>22</a:t>
            </a:fld>
            <a:endParaRPr lang="en-US"/>
          </a:p>
        </p:txBody>
      </p:sp>
    </p:spTree>
    <p:extLst>
      <p:ext uri="{BB962C8B-B14F-4D97-AF65-F5344CB8AC3E}">
        <p14:creationId xmlns:p14="http://schemas.microsoft.com/office/powerpoint/2010/main" val="232389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data from the “Potential Future Cost” window in your </a:t>
            </a:r>
            <a:r>
              <a:rPr lang="en-US" b="0" dirty="0" smtClean="0"/>
              <a:t>Drought </a:t>
            </a:r>
            <a:r>
              <a:rPr lang="en-US" b="0" dirty="0"/>
              <a:t>report table above as well as your city’s Exposure, Adaptive Capacity and Sensitivity scores (replace [XX]s). Bulleted lists include factors that make up Exposure, Adaptive Capacity and Sensitivity scores. Your city specific numbers can be added by downloading your data </a:t>
            </a:r>
            <a:r>
              <a:rPr lang="en-US" b="0" dirty="0" smtClean="0"/>
              <a:t>here: https://gain-</a:t>
            </a:r>
            <a:r>
              <a:rPr lang="en-US" b="0" dirty="0" err="1" smtClean="0"/>
              <a:t>uaa.nd.edu</a:t>
            </a:r>
            <a:r>
              <a:rPr lang="en-US" b="0" dirty="0" smtClean="0"/>
              <a:t>/static/UAA%20Data.zip</a:t>
            </a:r>
          </a:p>
          <a:p>
            <a:endParaRPr lang="en-US" b="1" dirty="0"/>
          </a:p>
          <a:p>
            <a:r>
              <a:rPr lang="en-US" sz="1200" b="1" dirty="0"/>
              <a:t>Exposure score </a:t>
            </a:r>
            <a:r>
              <a:rPr lang="en-US" sz="1200" dirty="0"/>
              <a:t>(</a:t>
            </a:r>
            <a:r>
              <a:rPr lang="en-US" sz="1200" i="1" dirty="0"/>
              <a:t>lower is better</a:t>
            </a:r>
            <a:r>
              <a:rPr lang="en-US" sz="1200" b="0" i="0" dirty="0" smtClean="0"/>
              <a:t>):</a:t>
            </a:r>
            <a:r>
              <a:rPr lang="en-US" sz="1200" b="1" i="0" dirty="0" smtClean="0"/>
              <a:t> [XX]</a:t>
            </a:r>
            <a:endParaRPr lang="en-US" sz="1200" b="1" i="0" dirty="0"/>
          </a:p>
          <a:p>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Adaptive Capacity score </a:t>
            </a:r>
            <a:r>
              <a:rPr lang="en-US" sz="1200" i="1" dirty="0"/>
              <a:t>(higher is better)</a:t>
            </a:r>
            <a:r>
              <a:rPr lang="en-US" sz="1200" dirty="0"/>
              <a:t>: </a:t>
            </a:r>
            <a:r>
              <a:rPr lang="en-US" sz="1200" b="1" dirty="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Sensitivity score </a:t>
            </a:r>
            <a:r>
              <a:rPr lang="en-US" sz="1200" dirty="0"/>
              <a:t>(</a:t>
            </a:r>
            <a:r>
              <a:rPr lang="en-US" sz="1200" i="1" dirty="0"/>
              <a:t>lower is better</a:t>
            </a:r>
            <a:r>
              <a:rPr lang="en-US" sz="1200" dirty="0"/>
              <a:t>): </a:t>
            </a:r>
            <a:r>
              <a:rPr lang="en-US" sz="1200" b="1" dirty="0"/>
              <a:t>[XX</a:t>
            </a:r>
            <a:r>
              <a:rPr lang="en-US" sz="1200" b="1" dirty="0" smtClean="0"/>
              <a:t>]</a:t>
            </a:r>
            <a:endParaRPr lang="en-US" sz="1200" b="1" dirty="0"/>
          </a:p>
          <a:p>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23</a:t>
            </a:fld>
            <a:endParaRPr lang="en-US"/>
          </a:p>
        </p:txBody>
      </p:sp>
    </p:spTree>
    <p:extLst>
      <p:ext uri="{BB962C8B-B14F-4D97-AF65-F5344CB8AC3E}">
        <p14:creationId xmlns:p14="http://schemas.microsoft.com/office/powerpoint/2010/main" val="44313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Presenter</a:t>
            </a:r>
            <a:r>
              <a:rPr lang="en-US" b="0" dirty="0" smtClean="0"/>
              <a:t>: Include data from the “Potential Future Cost” window in your Drought</a:t>
            </a:r>
            <a:r>
              <a:rPr lang="en-US" b="0" baseline="0" dirty="0" smtClean="0"/>
              <a:t> </a:t>
            </a:r>
            <a:r>
              <a:rPr lang="en-US" b="0" dirty="0" smtClean="0"/>
              <a:t>report table above as well as your city’s Social, Economic and Governmental scores (replace [XX]s). Bulleted lists include factors that make up Social, Economic and Governmental scores. Your city specific numbers can be added by downloading your data here: https://gain-</a:t>
            </a:r>
            <a:r>
              <a:rPr lang="en-US" b="0" dirty="0" err="1" smtClean="0"/>
              <a:t>uaa.nd.edu</a:t>
            </a:r>
            <a:r>
              <a:rPr lang="en-US" b="0" dirty="0" smtClean="0"/>
              <a:t>/static/UAA%20Data.zip</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Social Readiness score </a:t>
            </a:r>
            <a:r>
              <a:rPr lang="en-US" sz="1200" dirty="0" smtClean="0"/>
              <a:t>(</a:t>
            </a:r>
            <a:r>
              <a:rPr lang="en-US" sz="1200" i="1" dirty="0" smtClean="0"/>
              <a:t>higher is better)</a:t>
            </a:r>
            <a:r>
              <a:rPr lang="en-US" sz="1200" dirty="0" smtClean="0"/>
              <a:t>: </a:t>
            </a:r>
            <a:r>
              <a:rPr lang="en-US" sz="1200" b="1" dirty="0" smtClean="0"/>
              <a:t>[XX]</a:t>
            </a:r>
            <a:endParaRPr lang="en-US" sz="1200" i="1" dirty="0" smtClean="0"/>
          </a:p>
          <a:p>
            <a:endParaRPr lang="en-US" sz="12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Readiness score </a:t>
            </a:r>
            <a:r>
              <a:rPr lang="en-US" sz="1200" i="1" dirty="0" smtClean="0"/>
              <a:t>(higher is better)</a:t>
            </a:r>
            <a:r>
              <a:rPr lang="en-US" sz="1200" dirty="0" smtClean="0"/>
              <a:t>: </a:t>
            </a:r>
            <a:r>
              <a:rPr lang="en-US" sz="1200" b="1" dirty="0" smtClean="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Governmental Readiness score </a:t>
            </a:r>
            <a:r>
              <a:rPr lang="en-US" sz="1200" dirty="0" smtClean="0"/>
              <a:t>(</a:t>
            </a:r>
            <a:r>
              <a:rPr lang="en-US" sz="1200" i="1" dirty="0" smtClean="0"/>
              <a:t>higher is better</a:t>
            </a:r>
            <a:r>
              <a:rPr lang="en-US" sz="1200" dirty="0" smtClean="0"/>
              <a:t>): </a:t>
            </a:r>
            <a:r>
              <a:rPr lang="en-US" sz="1200" b="1" dirty="0" smtClean="0"/>
              <a:t>[XX]</a:t>
            </a:r>
            <a:endParaRPr lang="en-US" b="1" dirty="0" smtClean="0"/>
          </a:p>
          <a:p>
            <a:endParaRPr lang="en-US" b="1" dirty="0"/>
          </a:p>
        </p:txBody>
      </p:sp>
      <p:sp>
        <p:nvSpPr>
          <p:cNvPr id="4" name="Slide Number Placeholder 3"/>
          <p:cNvSpPr>
            <a:spLocks noGrp="1"/>
          </p:cNvSpPr>
          <p:nvPr>
            <p:ph type="sldNum" sz="quarter" idx="5"/>
          </p:nvPr>
        </p:nvSpPr>
        <p:spPr/>
        <p:txBody>
          <a:bodyPr/>
          <a:lstStyle/>
          <a:p>
            <a:fld id="{502961BD-D5C5-5C4B-8908-4F5DF4D52666}" type="slidenum">
              <a:rPr lang="en-US" smtClean="0"/>
              <a:t>24</a:t>
            </a:fld>
            <a:endParaRPr lang="en-US"/>
          </a:p>
        </p:txBody>
      </p:sp>
    </p:spTree>
    <p:extLst>
      <p:ext uri="{BB962C8B-B14F-4D97-AF65-F5344CB8AC3E}">
        <p14:creationId xmlns:p14="http://schemas.microsoft.com/office/powerpoint/2010/main" val="2471398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Type in the Built Environment and Social Vulnerabilities that you selected in the text box above. Include a screenshot of the sub-city map in the image box above. For support exploring the sub-city map, visit the Help Center to view short video tutorials at https://</a:t>
            </a:r>
            <a:r>
              <a:rPr lang="en-US" b="0" dirty="0" err="1"/>
              <a:t>gain.nd.edu</a:t>
            </a:r>
            <a:r>
              <a:rPr lang="en-US" b="0" dirty="0"/>
              <a:t>/our-work/urban-adaptation/help-center/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02961BD-D5C5-5C4B-8908-4F5DF4D52666}" type="slidenum">
              <a:rPr lang="en-US" smtClean="0"/>
              <a:t>25</a:t>
            </a:fld>
            <a:endParaRPr lang="en-US"/>
          </a:p>
        </p:txBody>
      </p:sp>
    </p:spTree>
    <p:extLst>
      <p:ext uri="{BB962C8B-B14F-4D97-AF65-F5344CB8AC3E}">
        <p14:creationId xmlns:p14="http://schemas.microsoft.com/office/powerpoint/2010/main" val="2156215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actions you have determined to reduce risk and/or increase readiness in your city. Consider reviewing the UAA Guide to Reflection available at https://</a:t>
            </a:r>
            <a:r>
              <a:rPr lang="en-US" b="0" dirty="0" err="1"/>
              <a:t>gain.nd.edu</a:t>
            </a:r>
            <a:r>
              <a:rPr lang="en-US" b="0" dirty="0"/>
              <a:t>/our-work/urban-adaptation/help-center/</a:t>
            </a:r>
          </a:p>
        </p:txBody>
      </p:sp>
      <p:sp>
        <p:nvSpPr>
          <p:cNvPr id="4" name="Slide Number Placeholder 3"/>
          <p:cNvSpPr>
            <a:spLocks noGrp="1"/>
          </p:cNvSpPr>
          <p:nvPr>
            <p:ph type="sldNum" sz="quarter" idx="5"/>
          </p:nvPr>
        </p:nvSpPr>
        <p:spPr/>
        <p:txBody>
          <a:bodyPr/>
          <a:lstStyle/>
          <a:p>
            <a:fld id="{502961BD-D5C5-5C4B-8908-4F5DF4D52666}" type="slidenum">
              <a:rPr lang="en-US" smtClean="0"/>
              <a:t>26</a:t>
            </a:fld>
            <a:endParaRPr lang="en-US"/>
          </a:p>
        </p:txBody>
      </p:sp>
    </p:spTree>
    <p:extLst>
      <p:ext uri="{BB962C8B-B14F-4D97-AF65-F5344CB8AC3E}">
        <p14:creationId xmlns:p14="http://schemas.microsoft.com/office/powerpoint/2010/main" val="3818982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Include a screenshot of the City Matrix map in the image box above.</a:t>
            </a:r>
          </a:p>
        </p:txBody>
      </p:sp>
      <p:sp>
        <p:nvSpPr>
          <p:cNvPr id="4" name="Slide Number Placeholder 3"/>
          <p:cNvSpPr>
            <a:spLocks noGrp="1"/>
          </p:cNvSpPr>
          <p:nvPr>
            <p:ph type="sldNum" sz="quarter" idx="5"/>
          </p:nvPr>
        </p:nvSpPr>
        <p:spPr/>
        <p:txBody>
          <a:bodyPr/>
          <a:lstStyle/>
          <a:p>
            <a:fld id="{502961BD-D5C5-5C4B-8908-4F5DF4D52666}" type="slidenum">
              <a:rPr lang="en-US" smtClean="0"/>
              <a:t>27</a:t>
            </a:fld>
            <a:endParaRPr lang="en-US"/>
          </a:p>
        </p:txBody>
      </p:sp>
    </p:spTree>
    <p:extLst>
      <p:ext uri="{BB962C8B-B14F-4D97-AF65-F5344CB8AC3E}">
        <p14:creationId xmlns:p14="http://schemas.microsoft.com/office/powerpoint/2010/main" val="2077177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Review the priority hazards discussed, the most vulnerable neighborhoods presented and resources to leverage. To assist in what resources to leverage, consider reviewing the “UAA Guide to Reflection” available at https://</a:t>
            </a:r>
            <a:r>
              <a:rPr lang="en-US" b="0" dirty="0" err="1"/>
              <a:t>gain.nd.edu</a:t>
            </a:r>
            <a:r>
              <a:rPr lang="en-US" b="0" dirty="0"/>
              <a:t>/our-work/urban-adaptation/help-center/</a:t>
            </a:r>
          </a:p>
        </p:txBody>
      </p:sp>
      <p:sp>
        <p:nvSpPr>
          <p:cNvPr id="4" name="Slide Number Placeholder 3"/>
          <p:cNvSpPr>
            <a:spLocks noGrp="1"/>
          </p:cNvSpPr>
          <p:nvPr>
            <p:ph type="sldNum" sz="quarter" idx="5"/>
          </p:nvPr>
        </p:nvSpPr>
        <p:spPr/>
        <p:txBody>
          <a:bodyPr/>
          <a:lstStyle/>
          <a:p>
            <a:fld id="{502961BD-D5C5-5C4B-8908-4F5DF4D52666}" type="slidenum">
              <a:rPr lang="en-US" smtClean="0"/>
              <a:t>28</a:t>
            </a:fld>
            <a:endParaRPr lang="en-US"/>
          </a:p>
        </p:txBody>
      </p:sp>
    </p:spTree>
    <p:extLst>
      <p:ext uri="{BB962C8B-B14F-4D97-AF65-F5344CB8AC3E}">
        <p14:creationId xmlns:p14="http://schemas.microsoft.com/office/powerpoint/2010/main" val="488732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02961BD-D5C5-5C4B-8908-4F5DF4D52666}" type="slidenum">
              <a:rPr lang="en-US" smtClean="0"/>
              <a:t>29</a:t>
            </a:fld>
            <a:endParaRPr lang="en-US"/>
          </a:p>
        </p:txBody>
      </p:sp>
    </p:spTree>
    <p:extLst>
      <p:ext uri="{BB962C8B-B14F-4D97-AF65-F5344CB8AC3E}">
        <p14:creationId xmlns:p14="http://schemas.microsoft.com/office/powerpoint/2010/main" val="6918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dirty="0"/>
              <a:t>: </a:t>
            </a:r>
            <a:r>
              <a:rPr lang="en-US" b="0" dirty="0"/>
              <a:t>This slide </a:t>
            </a:r>
            <a:r>
              <a:rPr lang="en-US" sz="1200" b="0" i="0" u="none" strike="noStrike" kern="1200" dirty="0">
                <a:solidFill>
                  <a:schemeClr val="tx1"/>
                </a:solidFill>
                <a:effectLst/>
                <a:latin typeface="+mn-lt"/>
                <a:ea typeface="+mn-ea"/>
                <a:cs typeface="+mn-cs"/>
              </a:rPr>
              <a:t>introduces the topics risk and readiness in </a:t>
            </a:r>
            <a:r>
              <a:rPr lang="en-US" sz="1200" b="0" i="0" u="none" strike="noStrike" kern="1200" dirty="0" smtClean="0">
                <a:solidFill>
                  <a:schemeClr val="tx1"/>
                </a:solidFill>
                <a:effectLst/>
                <a:latin typeface="+mn-lt"/>
                <a:ea typeface="+mn-ea"/>
                <a:cs typeface="+mn-cs"/>
              </a:rPr>
              <a:t>the context of climate </a:t>
            </a:r>
            <a:r>
              <a:rPr lang="en-US" sz="1200" b="0" i="0" u="none" strike="noStrike" kern="1200" dirty="0">
                <a:solidFill>
                  <a:schemeClr val="tx1"/>
                </a:solidFill>
                <a:effectLst/>
                <a:latin typeface="+mn-lt"/>
                <a:ea typeface="+mn-ea"/>
                <a:cs typeface="+mn-cs"/>
              </a:rPr>
              <a:t>change. This will provide a basis for understanding the data from the Urban Adaptation Assessment tool.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Risk</a:t>
            </a:r>
            <a:r>
              <a:rPr lang="en-US" sz="1200" b="0" i="0" u="none" strike="noStrike" kern="1200" dirty="0">
                <a:solidFill>
                  <a:schemeClr val="tx1"/>
                </a:solidFill>
                <a:effectLst/>
                <a:latin typeface="+mn-lt"/>
                <a:ea typeface="+mn-ea"/>
                <a:cs typeface="+mn-cs"/>
              </a:rPr>
              <a:t> refers to a ci</a:t>
            </a:r>
            <a:r>
              <a:rPr lang="en-US" sz="1200" b="0" i="0" kern="1200" dirty="0">
                <a:solidFill>
                  <a:schemeClr val="tx1"/>
                </a:solidFill>
                <a:effectLst/>
                <a:latin typeface="+mn-lt"/>
                <a:ea typeface="+mn-ea"/>
                <a:cs typeface="+mn-cs"/>
              </a:rPr>
              <a:t>ty’s vulnerability to climate change. </a:t>
            </a:r>
            <a:r>
              <a:rPr lang="en-US" sz="1200" b="0" i="0" kern="1200" dirty="0" smtClean="0">
                <a:solidFill>
                  <a:schemeClr val="tx1"/>
                </a:solidFill>
                <a:effectLst/>
                <a:latin typeface="+mn-lt"/>
                <a:ea typeface="+mn-ea"/>
                <a:cs typeface="+mn-cs"/>
              </a:rPr>
              <a:t>Risk incorporates a city’s</a:t>
            </a:r>
            <a:r>
              <a:rPr lang="en-US" sz="1200" b="0" i="0" kern="1200" dirty="0">
                <a:solidFill>
                  <a:schemeClr val="tx1"/>
                </a:solidFill>
                <a:effectLst/>
                <a:latin typeface="+mn-lt"/>
                <a:ea typeface="+mn-ea"/>
                <a:cs typeface="+mn-cs"/>
              </a:rPr>
              <a:t> exposure, sensitivity and adaptive capacity: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Exposure</a:t>
            </a:r>
            <a:r>
              <a:rPr lang="en-US" sz="1200" b="0" i="0" kern="1200" dirty="0">
                <a:solidFill>
                  <a:schemeClr val="tx1"/>
                </a:solidFill>
                <a:effectLst/>
                <a:latin typeface="+mn-lt"/>
                <a:ea typeface="+mn-ea"/>
                <a:cs typeface="+mn-cs"/>
              </a:rPr>
              <a:t> relates to physical exposure, which means the number of individuals and critical infrastructure  exposed to climate hazard event. Exposure has a geographic and temporal character.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extreme cold, heat, flooding and sea-level rise, </a:t>
            </a:r>
            <a:r>
              <a:rPr lang="en-US" sz="1200" b="1" i="0" kern="1200" dirty="0">
                <a:solidFill>
                  <a:schemeClr val="tx1"/>
                </a:solidFill>
                <a:effectLst/>
                <a:latin typeface="+mn-lt"/>
                <a:ea typeface="+mn-ea"/>
                <a:cs typeface="+mn-cs"/>
              </a:rPr>
              <a:t>sensitivity</a:t>
            </a:r>
            <a:r>
              <a:rPr lang="en-US" sz="1200" b="0" i="0" kern="1200" dirty="0">
                <a:solidFill>
                  <a:schemeClr val="tx1"/>
                </a:solidFill>
                <a:effectLst/>
                <a:latin typeface="+mn-lt"/>
                <a:ea typeface="+mn-ea"/>
                <a:cs typeface="+mn-cs"/>
              </a:rPr>
              <a:t> refers to the degree to which population of the city are affected by climate hazards.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Adaptive capacity </a:t>
            </a:r>
            <a:r>
              <a:rPr lang="en-US" sz="1200" b="0" i="0" kern="1200" dirty="0">
                <a:solidFill>
                  <a:schemeClr val="tx1"/>
                </a:solidFill>
                <a:effectLst/>
                <a:latin typeface="+mn-lt"/>
                <a:ea typeface="+mn-ea"/>
                <a:cs typeface="+mn-cs"/>
              </a:rPr>
              <a:t>refers to the city’s ability to respond to the consequences of climate hazards.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way of example, drought </a:t>
            </a:r>
            <a:r>
              <a:rPr lang="en-US" sz="1200" b="1" i="0" kern="1200" dirty="0">
                <a:solidFill>
                  <a:schemeClr val="tx1"/>
                </a:solidFill>
                <a:effectLst/>
                <a:latin typeface="+mn-lt"/>
                <a:ea typeface="+mn-ea"/>
                <a:cs typeface="+mn-cs"/>
              </a:rPr>
              <a:t>sensitivity </a:t>
            </a:r>
            <a:r>
              <a:rPr lang="en-US" sz="1200" b="0" i="0" kern="1200" dirty="0">
                <a:solidFill>
                  <a:schemeClr val="tx1"/>
                </a:solidFill>
                <a:effectLst/>
                <a:latin typeface="+mn-lt"/>
                <a:ea typeface="+mn-ea"/>
                <a:cs typeface="+mn-cs"/>
              </a:rPr>
              <a:t>refers to the degree to which economic sectors rely on water-intensive industries (agriculture, water transportation, mining, utilities) and </a:t>
            </a:r>
            <a:r>
              <a:rPr lang="en-US" sz="1200" b="1" i="0" kern="1200" dirty="0">
                <a:solidFill>
                  <a:schemeClr val="tx1"/>
                </a:solidFill>
                <a:effectLst/>
                <a:latin typeface="+mn-lt"/>
                <a:ea typeface="+mn-ea"/>
                <a:cs typeface="+mn-cs"/>
              </a:rPr>
              <a:t>adaptive capacity</a:t>
            </a:r>
            <a:r>
              <a:rPr lang="en-US" sz="1200" b="0" i="0" kern="1200" dirty="0">
                <a:solidFill>
                  <a:schemeClr val="tx1"/>
                </a:solidFill>
                <a:effectLst/>
                <a:latin typeface="+mn-lt"/>
                <a:ea typeface="+mn-ea"/>
                <a:cs typeface="+mn-cs"/>
              </a:rPr>
              <a:t> reflect ability of the city to manage drought through the management plans, or early warning systems.</a:t>
            </a:r>
          </a:p>
          <a:p>
            <a:endParaRPr lang="en-US" dirty="0"/>
          </a:p>
        </p:txBody>
      </p:sp>
      <p:sp>
        <p:nvSpPr>
          <p:cNvPr id="4" name="Slide Number Placeholder 3"/>
          <p:cNvSpPr>
            <a:spLocks noGrp="1"/>
          </p:cNvSpPr>
          <p:nvPr>
            <p:ph type="sldNum" sz="quarter" idx="5"/>
          </p:nvPr>
        </p:nvSpPr>
        <p:spPr/>
        <p:txBody>
          <a:bodyPr/>
          <a:lstStyle/>
          <a:p>
            <a:fld id="{502961BD-D5C5-5C4B-8908-4F5DF4D52666}" type="slidenum">
              <a:rPr lang="en-US" smtClean="0"/>
              <a:t>3</a:t>
            </a:fld>
            <a:endParaRPr lang="en-US"/>
          </a:p>
        </p:txBody>
      </p:sp>
    </p:spTree>
    <p:extLst>
      <p:ext uri="{BB962C8B-B14F-4D97-AF65-F5344CB8AC3E}">
        <p14:creationId xmlns:p14="http://schemas.microsoft.com/office/powerpoint/2010/main" val="35960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dirty="0"/>
              <a:t>: </a:t>
            </a:r>
            <a:r>
              <a:rPr lang="en-US" b="0" dirty="0"/>
              <a:t>This slide </a:t>
            </a:r>
            <a:r>
              <a:rPr lang="en-US" sz="1200" b="0" i="0" u="none" strike="noStrike" kern="1200" dirty="0">
                <a:solidFill>
                  <a:schemeClr val="tx1"/>
                </a:solidFill>
                <a:effectLst/>
                <a:latin typeface="+mn-lt"/>
                <a:ea typeface="+mn-ea"/>
                <a:cs typeface="+mn-cs"/>
              </a:rPr>
              <a:t>introduces the topic of readiness as it pertains to climate change.</a:t>
            </a:r>
          </a:p>
          <a:p>
            <a:endParaRPr lang="en-US" sz="1200" b="0"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Readiness</a:t>
            </a:r>
            <a:r>
              <a:rPr lang="en-US" sz="1200" b="0" i="0" kern="1200" dirty="0">
                <a:solidFill>
                  <a:schemeClr val="tx1"/>
                </a:solidFill>
                <a:effectLst/>
                <a:latin typeface="+mn-lt"/>
                <a:ea typeface="+mn-ea"/>
                <a:cs typeface="+mn-cs"/>
              </a:rPr>
              <a:t> refers to the capacity of an urban society has to mobilize adaptation investments from private sectors, and to target investments more effectively. Readiness is a function of economic, governance, and social readiness: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Economic Readiness:</a:t>
            </a:r>
            <a:r>
              <a:rPr lang="en-US" sz="1200" b="0" i="0" kern="1200" dirty="0">
                <a:solidFill>
                  <a:schemeClr val="tx1"/>
                </a:solidFill>
                <a:effectLst/>
                <a:latin typeface="+mn-lt"/>
                <a:ea typeface="+mn-ea"/>
                <a:cs typeface="+mn-cs"/>
              </a:rPr>
              <a:t> The economic condition to support adaptation and to attract adaptation investment.</a:t>
            </a:r>
          </a:p>
          <a:p>
            <a:r>
              <a:rPr lang="en-US" sz="1200" b="1" i="0" kern="1200" dirty="0">
                <a:solidFill>
                  <a:schemeClr val="tx1"/>
                </a:solidFill>
                <a:effectLst/>
                <a:latin typeface="+mn-lt"/>
                <a:ea typeface="+mn-ea"/>
                <a:cs typeface="+mn-cs"/>
              </a:rPr>
              <a:t>Governance Readiness: </a:t>
            </a:r>
            <a:r>
              <a:rPr lang="en-US" sz="1200" b="0" i="0" kern="1200" dirty="0">
                <a:solidFill>
                  <a:schemeClr val="tx1"/>
                </a:solidFill>
                <a:effectLst/>
                <a:latin typeface="+mn-lt"/>
                <a:ea typeface="+mn-ea"/>
                <a:cs typeface="+mn-cs"/>
              </a:rPr>
              <a:t>The governance support that enables effective use of adaptation investment.</a:t>
            </a:r>
          </a:p>
          <a:p>
            <a:r>
              <a:rPr lang="en-US" sz="1200" b="1" i="0" kern="1200" dirty="0">
                <a:solidFill>
                  <a:schemeClr val="tx1"/>
                </a:solidFill>
                <a:effectLst/>
                <a:latin typeface="+mn-lt"/>
                <a:ea typeface="+mn-ea"/>
                <a:cs typeface="+mn-cs"/>
              </a:rPr>
              <a:t>Social Readiness:</a:t>
            </a:r>
            <a:r>
              <a:rPr lang="en-US" sz="1200" b="0" i="0" kern="1200" dirty="0">
                <a:solidFill>
                  <a:schemeClr val="tx1"/>
                </a:solidFill>
                <a:effectLst/>
                <a:latin typeface="+mn-lt"/>
                <a:ea typeface="+mn-ea"/>
                <a:cs typeface="+mn-cs"/>
              </a:rPr>
              <a:t> The social capacity that facilitates the uptake of the benefits brought about through adaptation investment.</a:t>
            </a:r>
          </a:p>
          <a:p>
            <a:endParaRPr lang="en-US" dirty="0"/>
          </a:p>
        </p:txBody>
      </p:sp>
      <p:sp>
        <p:nvSpPr>
          <p:cNvPr id="4" name="Slide Number Placeholder 3"/>
          <p:cNvSpPr>
            <a:spLocks noGrp="1"/>
          </p:cNvSpPr>
          <p:nvPr>
            <p:ph type="sldNum" sz="quarter" idx="5"/>
          </p:nvPr>
        </p:nvSpPr>
        <p:spPr/>
        <p:txBody>
          <a:bodyPr/>
          <a:lstStyle/>
          <a:p>
            <a:fld id="{502961BD-D5C5-5C4B-8908-4F5DF4D52666}" type="slidenum">
              <a:rPr lang="en-US" smtClean="0"/>
              <a:t>4</a:t>
            </a:fld>
            <a:endParaRPr lang="en-US"/>
          </a:p>
        </p:txBody>
      </p:sp>
    </p:spTree>
    <p:extLst>
      <p:ext uri="{BB962C8B-B14F-4D97-AF65-F5344CB8AC3E}">
        <p14:creationId xmlns:p14="http://schemas.microsoft.com/office/powerpoint/2010/main" val="403219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dirty="0"/>
              <a:t>: </a:t>
            </a:r>
            <a:r>
              <a:rPr lang="en-US" b="0" dirty="0"/>
              <a:t>This slide provides a brief overview of the ND-GAIN Urban Adaptation Assessment Tool for audience members that may not be familiar with it.</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02961BD-D5C5-5C4B-8908-4F5DF4D52666}" type="slidenum">
              <a:rPr lang="en-US" smtClean="0"/>
              <a:t>5</a:t>
            </a:fld>
            <a:endParaRPr lang="en-US"/>
          </a:p>
        </p:txBody>
      </p:sp>
    </p:spTree>
    <p:extLst>
      <p:ext uri="{BB962C8B-B14F-4D97-AF65-F5344CB8AC3E}">
        <p14:creationId xmlns:p14="http://schemas.microsoft.com/office/powerpoint/2010/main" val="420913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Note to presenter: </a:t>
            </a:r>
            <a:r>
              <a:rPr lang="en-US" sz="1200" b="0" i="0" u="none" strike="noStrike" kern="1200" dirty="0">
                <a:solidFill>
                  <a:schemeClr val="tx1"/>
                </a:solidFill>
                <a:effectLst/>
                <a:latin typeface="+mn-lt"/>
                <a:ea typeface="+mn-ea"/>
                <a:cs typeface="+mn-cs"/>
              </a:rPr>
              <a:t>This slide presents an opportunity for a brief overview of your city’s profile for all 5 hazards. Remove hazard columns if desired.</a:t>
            </a: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02961BD-D5C5-5C4B-8908-4F5DF4D52666}" type="slidenum">
              <a:rPr lang="en-US" smtClean="0"/>
              <a:t>6</a:t>
            </a:fld>
            <a:endParaRPr lang="en-US"/>
          </a:p>
        </p:txBody>
      </p:sp>
    </p:spTree>
    <p:extLst>
      <p:ext uri="{BB962C8B-B14F-4D97-AF65-F5344CB8AC3E}">
        <p14:creationId xmlns:p14="http://schemas.microsoft.com/office/powerpoint/2010/main" val="13897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b="0" dirty="0"/>
              <a:t>: Include data from the “Potential Future Cost” window in your Flood report table above as well as your city’s Exposure, Adaptive Capacity and Sensitivity scores (replace [XX]s). Bulleted lists include </a:t>
            </a:r>
            <a:r>
              <a:rPr lang="en-US" b="0" dirty="0" smtClean="0"/>
              <a:t>factors </a:t>
            </a:r>
            <a:r>
              <a:rPr lang="en-US" b="0" dirty="0"/>
              <a:t>that make up Exposure, Adaptive Capacity and Sensitivity scores. Your city specific numbers can be added by downloading your data </a:t>
            </a:r>
            <a:r>
              <a:rPr lang="en-US" b="0" dirty="0" smtClean="0"/>
              <a:t>here: https://gain-</a:t>
            </a:r>
            <a:r>
              <a:rPr lang="en-US" b="0" dirty="0" err="1" smtClean="0"/>
              <a:t>uaa.nd.edu</a:t>
            </a:r>
            <a:r>
              <a:rPr lang="en-US" b="0" dirty="0" smtClean="0"/>
              <a:t>/static/UAA%20Data.zip</a:t>
            </a:r>
            <a:endParaRPr lang="en-US" b="0" dirty="0"/>
          </a:p>
          <a:p>
            <a:endParaRPr lang="en-US" b="1" dirty="0"/>
          </a:p>
          <a:p>
            <a:r>
              <a:rPr lang="en-US" sz="1200" b="1" dirty="0"/>
              <a:t>Exposure score </a:t>
            </a:r>
            <a:r>
              <a:rPr lang="en-US" sz="1200" dirty="0"/>
              <a:t>(</a:t>
            </a:r>
            <a:r>
              <a:rPr lang="en-US" sz="1200" i="1" dirty="0"/>
              <a:t>lower is better</a:t>
            </a:r>
            <a:r>
              <a:rPr lang="en-US" sz="1200" i="1" dirty="0" smtClean="0"/>
              <a:t>): </a:t>
            </a:r>
            <a:r>
              <a:rPr lang="en-US" sz="1200" b="1" i="0" dirty="0" smtClean="0"/>
              <a:t>[XX]</a:t>
            </a:r>
            <a:endParaRPr lang="en-US" sz="1200" b="1" i="0" dirty="0"/>
          </a:p>
          <a:p>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Adaptive Capacity score </a:t>
            </a:r>
            <a:r>
              <a:rPr lang="en-US" sz="1200" i="1" dirty="0"/>
              <a:t>(higher is better)</a:t>
            </a:r>
            <a:r>
              <a:rPr lang="en-US" sz="1200" dirty="0"/>
              <a:t>: </a:t>
            </a:r>
            <a:r>
              <a:rPr lang="en-US" sz="1200" b="1" dirty="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Sensitivity score </a:t>
            </a:r>
            <a:r>
              <a:rPr lang="en-US" sz="1200" dirty="0"/>
              <a:t>(</a:t>
            </a:r>
            <a:r>
              <a:rPr lang="en-US" sz="1200" i="1" dirty="0"/>
              <a:t>lower is better</a:t>
            </a:r>
            <a:r>
              <a:rPr lang="en-US" sz="1200" dirty="0"/>
              <a:t>): </a:t>
            </a:r>
            <a:r>
              <a:rPr lang="en-US" sz="1200" b="1" dirty="0"/>
              <a:t>[XX]</a:t>
            </a:r>
            <a:r>
              <a:rPr lang="en-US" sz="1200" dirty="0"/>
              <a:t>	</a:t>
            </a:r>
          </a:p>
        </p:txBody>
      </p:sp>
      <p:sp>
        <p:nvSpPr>
          <p:cNvPr id="4" name="Slide Number Placeholder 3"/>
          <p:cNvSpPr>
            <a:spLocks noGrp="1"/>
          </p:cNvSpPr>
          <p:nvPr>
            <p:ph type="sldNum" sz="quarter" idx="5"/>
          </p:nvPr>
        </p:nvSpPr>
        <p:spPr/>
        <p:txBody>
          <a:bodyPr/>
          <a:lstStyle/>
          <a:p>
            <a:fld id="{502961BD-D5C5-5C4B-8908-4F5DF4D52666}" type="slidenum">
              <a:rPr lang="en-US" smtClean="0"/>
              <a:t>7</a:t>
            </a:fld>
            <a:endParaRPr lang="en-US"/>
          </a:p>
        </p:txBody>
      </p:sp>
    </p:spTree>
    <p:extLst>
      <p:ext uri="{BB962C8B-B14F-4D97-AF65-F5344CB8AC3E}">
        <p14:creationId xmlns:p14="http://schemas.microsoft.com/office/powerpoint/2010/main" val="262547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a:t>
            </a:r>
            <a:r>
              <a:rPr lang="en-US" b="0" dirty="0" smtClean="0"/>
              <a:t>Include data from the “Potential Future Cost” window in your Flood report table above as well as your city’s Social, Economic and Governmental scores (replace [XX]s). Bulleted lists include factors that make up Social, Economic and Governmental scores. Your city specific numbers can be added by downloading your data here: https://gain-</a:t>
            </a:r>
            <a:r>
              <a:rPr lang="en-US" b="0" dirty="0" err="1" smtClean="0"/>
              <a:t>uaa.nd.edu</a:t>
            </a:r>
            <a:r>
              <a:rPr lang="en-US" b="0" dirty="0" smtClean="0"/>
              <a:t>/static/UAA%20Data.zip</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Social Readiness score </a:t>
            </a:r>
            <a:r>
              <a:rPr lang="en-US" sz="1200" dirty="0" smtClean="0"/>
              <a:t>(</a:t>
            </a:r>
            <a:r>
              <a:rPr lang="en-US" sz="1200" i="1" dirty="0" smtClean="0"/>
              <a:t>higher is better)</a:t>
            </a:r>
            <a:r>
              <a:rPr lang="en-US" sz="1200" dirty="0" smtClean="0"/>
              <a:t>: </a:t>
            </a:r>
            <a:r>
              <a:rPr lang="en-US" sz="1200" b="1" dirty="0" smtClean="0"/>
              <a:t>[XX]</a:t>
            </a:r>
            <a:endParaRPr lang="en-US" sz="1200" i="1" dirty="0" smtClean="0"/>
          </a:p>
          <a:p>
            <a:endParaRPr lang="en-US" sz="12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Readiness score </a:t>
            </a:r>
            <a:r>
              <a:rPr lang="en-US" sz="1200" i="1" dirty="0" smtClean="0"/>
              <a:t>(higher is better)</a:t>
            </a:r>
            <a:r>
              <a:rPr lang="en-US" sz="1200" dirty="0" smtClean="0"/>
              <a:t>: </a:t>
            </a:r>
            <a:r>
              <a:rPr lang="en-US" sz="1200" b="1" dirty="0" smtClean="0"/>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Governmental Readiness score </a:t>
            </a:r>
            <a:r>
              <a:rPr lang="en-US" sz="1200" dirty="0" smtClean="0"/>
              <a:t>(</a:t>
            </a:r>
            <a:r>
              <a:rPr lang="en-US" sz="1200" i="1" dirty="0" smtClean="0"/>
              <a:t>higher is better</a:t>
            </a:r>
            <a:r>
              <a:rPr lang="en-US" sz="1200" dirty="0" smtClean="0"/>
              <a:t>): </a:t>
            </a:r>
            <a:r>
              <a:rPr lang="en-US" sz="1200" b="1" dirty="0" smtClean="0"/>
              <a:t>[XX]</a:t>
            </a:r>
            <a:r>
              <a:rPr lang="en-US" sz="1200" dirty="0" smtClean="0"/>
              <a:t>	</a:t>
            </a:r>
            <a:r>
              <a:rPr lang="en-US" sz="1200" dirty="0"/>
              <a:t>	</a:t>
            </a:r>
            <a:endParaRPr lang="en-US" sz="1200" b="1" dirty="0"/>
          </a:p>
        </p:txBody>
      </p:sp>
      <p:sp>
        <p:nvSpPr>
          <p:cNvPr id="4" name="Slide Number Placeholder 3"/>
          <p:cNvSpPr>
            <a:spLocks noGrp="1"/>
          </p:cNvSpPr>
          <p:nvPr>
            <p:ph type="sldNum" sz="quarter" idx="5"/>
          </p:nvPr>
        </p:nvSpPr>
        <p:spPr/>
        <p:txBody>
          <a:bodyPr/>
          <a:lstStyle/>
          <a:p>
            <a:fld id="{502961BD-D5C5-5C4B-8908-4F5DF4D52666}" type="slidenum">
              <a:rPr lang="en-US" smtClean="0"/>
              <a:t>8</a:t>
            </a:fld>
            <a:endParaRPr lang="en-US"/>
          </a:p>
        </p:txBody>
      </p:sp>
    </p:spTree>
    <p:extLst>
      <p:ext uri="{BB962C8B-B14F-4D97-AF65-F5344CB8AC3E}">
        <p14:creationId xmlns:p14="http://schemas.microsoft.com/office/powerpoint/2010/main" val="125475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a:t>
            </a:r>
            <a:r>
              <a:rPr lang="en-US" b="0" dirty="0"/>
              <a:t>: Type in the Built Environment and Social Vulnerabilities that you selected in the text box above. Include a screenshot of the sub-city map in the image box above. For support exploring the sub-city map, visit the Help Center to view short video tutorials at https://</a:t>
            </a:r>
            <a:r>
              <a:rPr lang="en-US" b="0" dirty="0" err="1"/>
              <a:t>gain.nd.edu</a:t>
            </a:r>
            <a:r>
              <a:rPr lang="en-US" b="0" dirty="0"/>
              <a:t>/our-work/urban-adaptation/help-center/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02961BD-D5C5-5C4B-8908-4F5DF4D52666}" type="slidenum">
              <a:rPr lang="en-US" smtClean="0"/>
              <a:t>9</a:t>
            </a:fld>
            <a:endParaRPr lang="en-US"/>
          </a:p>
        </p:txBody>
      </p:sp>
    </p:spTree>
    <p:extLst>
      <p:ext uri="{BB962C8B-B14F-4D97-AF65-F5344CB8AC3E}">
        <p14:creationId xmlns:p14="http://schemas.microsoft.com/office/powerpoint/2010/main" val="23169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5ADF4-3536-7846-B437-F1E523CAD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F8EE8D5-797E-8447-960F-8F87F6FC0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3551BE-38E1-684F-A7EC-80D931402D86}"/>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5" name="Footer Placeholder 4">
            <a:extLst>
              <a:ext uri="{FF2B5EF4-FFF2-40B4-BE49-F238E27FC236}">
                <a16:creationId xmlns:a16="http://schemas.microsoft.com/office/drawing/2014/main" xmlns="" id="{A63E76D0-46D6-1242-953B-3F8446457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718B6D-CA27-6A4E-8622-1771B22912D9}"/>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37289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5318B-7F67-4B49-A3A9-3E5FA9679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A62906-B08E-5A46-9D6D-C990F0B6EE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D4EA70-9499-AB42-B2FB-6A5BFFE4D5F2}"/>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5" name="Footer Placeholder 4">
            <a:extLst>
              <a:ext uri="{FF2B5EF4-FFF2-40B4-BE49-F238E27FC236}">
                <a16:creationId xmlns:a16="http://schemas.microsoft.com/office/drawing/2014/main" xmlns="" id="{BABEF596-DAF5-4246-BB47-4615910F4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5D4C1F-BB9B-4042-BF84-ACBD3C7E95A5}"/>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387603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136A07-1934-A84D-96F6-D529E77F14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2282503-C6A7-9D40-B8AB-1956FB4CCF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CC0441-344B-C842-9776-26D4E021C6B5}"/>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5" name="Footer Placeholder 4">
            <a:extLst>
              <a:ext uri="{FF2B5EF4-FFF2-40B4-BE49-F238E27FC236}">
                <a16:creationId xmlns:a16="http://schemas.microsoft.com/office/drawing/2014/main" xmlns="" id="{2C6811BD-A557-A549-9CC9-97DA06B13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14D004-535D-0344-9201-88918E071ABC}"/>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45934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F5A85-713D-2244-94B3-5D03D899A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E8E8B-00D5-434B-BC32-8EE041079F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768B0E-6F6C-9E4C-B90D-BAB0B7730A9F}"/>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5" name="Footer Placeholder 4">
            <a:extLst>
              <a:ext uri="{FF2B5EF4-FFF2-40B4-BE49-F238E27FC236}">
                <a16:creationId xmlns:a16="http://schemas.microsoft.com/office/drawing/2014/main" xmlns="" id="{C69F4F4A-FB4F-894B-89D0-B2559B1D5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1BDF36-CBA7-4D44-8231-70056DB45FE6}"/>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06247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C1C0F9-C0D1-CE49-8A84-A7D74C084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9406F6E-15F5-CB4C-A377-0E956FCD6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8EB8795-7E95-9541-A403-F13823810A68}"/>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5" name="Footer Placeholder 4">
            <a:extLst>
              <a:ext uri="{FF2B5EF4-FFF2-40B4-BE49-F238E27FC236}">
                <a16:creationId xmlns:a16="http://schemas.microsoft.com/office/drawing/2014/main" xmlns="" id="{6CC73661-96A3-404B-9A6F-C8C21F38A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6F777B-2190-C44E-AAC8-FFC56DA04A37}"/>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82246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4BEA9-15C7-5F42-8774-11BFF99EA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E574B2-C1B1-AF46-9D2B-5F0090025F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8199413-2005-704E-9A9C-E5038FD77F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2F983C5-DE0C-7D4A-923E-7F9CC95D1AAA}"/>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6" name="Footer Placeholder 5">
            <a:extLst>
              <a:ext uri="{FF2B5EF4-FFF2-40B4-BE49-F238E27FC236}">
                <a16:creationId xmlns:a16="http://schemas.microsoft.com/office/drawing/2014/main" xmlns="" id="{4722D2BE-295B-2840-BF10-4FD03025D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F7E749-3A34-5F4C-93D4-31D3ACCC4C9A}"/>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51059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59644-B3CC-8D4C-A41F-E34A886A5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F87C156-044A-6C48-A78E-97FB0F5B6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4E71C6F-1E5A-DA41-9DCB-02C685211B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3673A1A-3714-474B-BEFD-2B3B1E7781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B2D9524-99B4-AF4E-ADC3-3140207D61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57DC3EA-9F2C-9442-9517-85C5702DC5E3}"/>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8" name="Footer Placeholder 7">
            <a:extLst>
              <a:ext uri="{FF2B5EF4-FFF2-40B4-BE49-F238E27FC236}">
                <a16:creationId xmlns:a16="http://schemas.microsoft.com/office/drawing/2014/main" xmlns="" id="{400FFC45-7F5D-1445-8829-90C8677466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4A5C1F-21D9-8E42-B1E1-843C96C8C4AE}"/>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73324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0B627-751D-9C44-BA11-634DF70199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842A4B-52D5-4148-B1AD-154543A6D8BE}"/>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4" name="Footer Placeholder 3">
            <a:extLst>
              <a:ext uri="{FF2B5EF4-FFF2-40B4-BE49-F238E27FC236}">
                <a16:creationId xmlns:a16="http://schemas.microsoft.com/office/drawing/2014/main" xmlns="" id="{D121CA4D-E81D-7E4C-8037-60E8E4352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864EADF-6001-AE47-94C9-B86D5861232C}"/>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38962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591BA5-17FD-B145-90F1-C3D757A803AE}"/>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3" name="Footer Placeholder 2">
            <a:extLst>
              <a:ext uri="{FF2B5EF4-FFF2-40B4-BE49-F238E27FC236}">
                <a16:creationId xmlns:a16="http://schemas.microsoft.com/office/drawing/2014/main" xmlns="" id="{0E04A4AE-CC34-C544-8004-ACFBCAE488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D2EEB19-FE9F-3746-A2B2-93135C7E28A6}"/>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16711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D77FC-6723-2849-8CDC-1B2577EEE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D933C31-5F2A-1C45-9112-FAC9B4E95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4DC77F1-FF1C-944C-8FD4-269935E25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87E270F-797D-6C48-8A4D-64EF2EED63A8}"/>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6" name="Footer Placeholder 5">
            <a:extLst>
              <a:ext uri="{FF2B5EF4-FFF2-40B4-BE49-F238E27FC236}">
                <a16:creationId xmlns:a16="http://schemas.microsoft.com/office/drawing/2014/main" xmlns="" id="{DF752889-A3E1-A848-8594-84A902B6B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EC9B53-70E5-F340-9AC6-403CCFFA126A}"/>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244566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95069-B8CD-5245-BFCB-F542D92E9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59F49A4-E071-184C-8010-0399A8A83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F232046-E0F8-F946-9D78-D04232705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2256F39-CEF9-6A41-9D59-B323C132B031}"/>
              </a:ext>
            </a:extLst>
          </p:cNvPr>
          <p:cNvSpPr>
            <a:spLocks noGrp="1"/>
          </p:cNvSpPr>
          <p:nvPr>
            <p:ph type="dt" sz="half" idx="10"/>
          </p:nvPr>
        </p:nvSpPr>
        <p:spPr/>
        <p:txBody>
          <a:bodyPr/>
          <a:lstStyle/>
          <a:p>
            <a:fld id="{64AAB741-EC6C-654A-A556-CB8618AE53A6}" type="datetimeFigureOut">
              <a:rPr lang="en-US" smtClean="0"/>
              <a:t>11/13/18</a:t>
            </a:fld>
            <a:endParaRPr lang="en-US"/>
          </a:p>
        </p:txBody>
      </p:sp>
      <p:sp>
        <p:nvSpPr>
          <p:cNvPr id="6" name="Footer Placeholder 5">
            <a:extLst>
              <a:ext uri="{FF2B5EF4-FFF2-40B4-BE49-F238E27FC236}">
                <a16:creationId xmlns:a16="http://schemas.microsoft.com/office/drawing/2014/main" xmlns="" id="{74C1FC30-0FF3-414B-8CB4-D86306E1B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95147C-DE95-9242-94AB-FFA0BBB00380}"/>
              </a:ext>
            </a:extLst>
          </p:cNvPr>
          <p:cNvSpPr>
            <a:spLocks noGrp="1"/>
          </p:cNvSpPr>
          <p:nvPr>
            <p:ph type="sldNum" sz="quarter" idx="12"/>
          </p:nvPr>
        </p:nvSpPr>
        <p:spPr/>
        <p:txBody>
          <a:bodyPr/>
          <a:lstStyle/>
          <a:p>
            <a:fld id="{79AC216A-171E-C243-8CCB-7CA03EA3EB25}" type="slidenum">
              <a:rPr lang="en-US" smtClean="0"/>
              <a:t>‹#›</a:t>
            </a:fld>
            <a:endParaRPr lang="en-US"/>
          </a:p>
        </p:txBody>
      </p:sp>
    </p:spTree>
    <p:extLst>
      <p:ext uri="{BB962C8B-B14F-4D97-AF65-F5344CB8AC3E}">
        <p14:creationId xmlns:p14="http://schemas.microsoft.com/office/powerpoint/2010/main" val="3399482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4F9EE1-D63B-C441-85C4-2FC9D051E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ADC4518-59E0-8742-9424-60C253A7C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F63A75-4E56-844F-B122-0BAF2EE2A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AB741-EC6C-654A-A556-CB8618AE53A6}" type="datetimeFigureOut">
              <a:rPr lang="en-US" smtClean="0"/>
              <a:t>11/13/18</a:t>
            </a:fld>
            <a:endParaRPr lang="en-US"/>
          </a:p>
        </p:txBody>
      </p:sp>
      <p:sp>
        <p:nvSpPr>
          <p:cNvPr id="5" name="Footer Placeholder 4">
            <a:extLst>
              <a:ext uri="{FF2B5EF4-FFF2-40B4-BE49-F238E27FC236}">
                <a16:creationId xmlns:a16="http://schemas.microsoft.com/office/drawing/2014/main" xmlns="" id="{E46FEF9D-054F-8D46-A3B2-5C3465893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C320903-897F-504D-865E-603FDBD9B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C216A-171E-C243-8CCB-7CA03EA3EB25}" type="slidenum">
              <a:rPr lang="en-US" smtClean="0"/>
              <a:t>‹#›</a:t>
            </a:fld>
            <a:endParaRPr lang="en-US"/>
          </a:p>
        </p:txBody>
      </p:sp>
    </p:spTree>
    <p:extLst>
      <p:ext uri="{BB962C8B-B14F-4D97-AF65-F5344CB8AC3E}">
        <p14:creationId xmlns:p14="http://schemas.microsoft.com/office/powerpoint/2010/main" val="392565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kresge.org/"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325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C9800-82D6-164D-96A1-4CFCA242DBBD}"/>
              </a:ext>
            </a:extLst>
          </p:cNvPr>
          <p:cNvSpPr>
            <a:spLocks noGrp="1"/>
          </p:cNvSpPr>
          <p:nvPr>
            <p:ph type="ctrTitle"/>
          </p:nvPr>
        </p:nvSpPr>
        <p:spPr>
          <a:xfrm>
            <a:off x="597244" y="219820"/>
            <a:ext cx="10517659" cy="2859685"/>
          </a:xfrm>
        </p:spPr>
        <p:txBody>
          <a:bodyPr>
            <a:normAutofit/>
          </a:bodyPr>
          <a:lstStyle/>
          <a:p>
            <a:pPr algn="l"/>
            <a:r>
              <a:rPr lang="en-US" sz="7200" b="1" dirty="0">
                <a:solidFill>
                  <a:schemeClr val="bg1"/>
                </a:solidFill>
                <a:latin typeface="+mn-lt"/>
              </a:rPr>
              <a:t>URBAN ADAPTATION </a:t>
            </a:r>
            <a:br>
              <a:rPr lang="en-US" sz="7200" b="1" dirty="0">
                <a:solidFill>
                  <a:schemeClr val="bg1"/>
                </a:solidFill>
                <a:latin typeface="+mn-lt"/>
              </a:rPr>
            </a:br>
            <a:r>
              <a:rPr lang="en-US" sz="7200" b="1" dirty="0">
                <a:solidFill>
                  <a:schemeClr val="bg1"/>
                </a:solidFill>
                <a:latin typeface="+mn-lt"/>
              </a:rPr>
              <a:t>IN OUR CITY</a:t>
            </a:r>
            <a:r>
              <a:rPr lang="en-US" dirty="0">
                <a:solidFill>
                  <a:schemeClr val="bg1"/>
                </a:solidFill>
              </a:rPr>
              <a:t/>
            </a:r>
            <a:br>
              <a:rPr lang="en-US" dirty="0">
                <a:solidFill>
                  <a:schemeClr val="bg1"/>
                </a:solidFill>
              </a:rPr>
            </a:br>
            <a:r>
              <a:rPr lang="en-US" sz="4000" dirty="0">
                <a:solidFill>
                  <a:srgbClr val="99C2D1"/>
                </a:solidFill>
              </a:rPr>
              <a:t>Using the ND-GAIN Urban Adaptation Assessment</a:t>
            </a:r>
          </a:p>
        </p:txBody>
      </p:sp>
      <p:sp>
        <p:nvSpPr>
          <p:cNvPr id="3" name="Subtitle 2">
            <a:extLst>
              <a:ext uri="{FF2B5EF4-FFF2-40B4-BE49-F238E27FC236}">
                <a16:creationId xmlns:a16="http://schemas.microsoft.com/office/drawing/2014/main" xmlns="" id="{D263FFC2-C631-3844-9B58-45CC5561409E}"/>
              </a:ext>
            </a:extLst>
          </p:cNvPr>
          <p:cNvSpPr>
            <a:spLocks noGrp="1"/>
          </p:cNvSpPr>
          <p:nvPr>
            <p:ph type="subTitle" idx="1"/>
          </p:nvPr>
        </p:nvSpPr>
        <p:spPr>
          <a:xfrm>
            <a:off x="597244" y="3781635"/>
            <a:ext cx="9144000" cy="908178"/>
          </a:xfrm>
        </p:spPr>
        <p:txBody>
          <a:bodyPr/>
          <a:lstStyle/>
          <a:p>
            <a:pPr algn="l"/>
            <a:r>
              <a:rPr lang="en-US" dirty="0">
                <a:solidFill>
                  <a:srgbClr val="F38036"/>
                </a:solidFill>
              </a:rPr>
              <a:t>Presented by [Name]</a:t>
            </a:r>
          </a:p>
          <a:p>
            <a:pPr algn="l"/>
            <a:r>
              <a:rPr lang="en-US" dirty="0">
                <a:solidFill>
                  <a:srgbClr val="F38036"/>
                </a:solidFill>
              </a:rPr>
              <a:t>[Date]</a:t>
            </a:r>
          </a:p>
          <a:p>
            <a:pPr algn="l"/>
            <a:endParaRPr lang="en-US" dirty="0">
              <a:solidFill>
                <a:srgbClr val="F38036"/>
              </a:solidFill>
            </a:endParaRPr>
          </a:p>
        </p:txBody>
      </p:sp>
      <p:pic>
        <p:nvPicPr>
          <p:cNvPr id="6" name="Picture 5">
            <a:extLst>
              <a:ext uri="{FF2B5EF4-FFF2-40B4-BE49-F238E27FC236}">
                <a16:creationId xmlns:a16="http://schemas.microsoft.com/office/drawing/2014/main" xmlns="" id="{0E939504-5BB2-AF40-9FCB-A303BCC106F5}"/>
              </a:ext>
            </a:extLst>
          </p:cNvPr>
          <p:cNvPicPr>
            <a:picLocks noChangeAspect="1"/>
          </p:cNvPicPr>
          <p:nvPr/>
        </p:nvPicPr>
        <p:blipFill>
          <a:blip r:embed="rId3"/>
          <a:stretch>
            <a:fillRect/>
          </a:stretch>
        </p:blipFill>
        <p:spPr>
          <a:xfrm>
            <a:off x="7440827" y="5391943"/>
            <a:ext cx="3810000" cy="901700"/>
          </a:xfrm>
          <a:prstGeom prst="rect">
            <a:avLst/>
          </a:prstGeom>
        </p:spPr>
      </p:pic>
    </p:spTree>
    <p:extLst>
      <p:ext uri="{BB962C8B-B14F-4D97-AF65-F5344CB8AC3E}">
        <p14:creationId xmlns:p14="http://schemas.microsoft.com/office/powerpoint/2010/main" val="425805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RISING TO THE CHALLENGE OF FLOOD</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838200" y="2707657"/>
            <a:ext cx="4245244" cy="4001738"/>
          </a:xfrm>
        </p:spPr>
        <p:txBody>
          <a:bodyPr/>
          <a:lstStyle/>
          <a:p>
            <a:pPr marL="0" indent="0">
              <a:buNone/>
            </a:pPr>
            <a:r>
              <a:rPr lang="en-US" dirty="0"/>
              <a:t>Reduce risk:</a:t>
            </a:r>
          </a:p>
          <a:p>
            <a:endParaRPr lang="en-US" dirty="0"/>
          </a:p>
        </p:txBody>
      </p:sp>
      <p:sp>
        <p:nvSpPr>
          <p:cNvPr id="5" name="Content Placeholder 2">
            <a:extLst>
              <a:ext uri="{FF2B5EF4-FFF2-40B4-BE49-F238E27FC236}">
                <a16:creationId xmlns:a16="http://schemas.microsoft.com/office/drawing/2014/main" xmlns="" id="{EFD1CEAD-A9A5-1542-A718-E8FB9D4AB284}"/>
              </a:ext>
            </a:extLst>
          </p:cNvPr>
          <p:cNvSpPr txBox="1">
            <a:spLocks/>
          </p:cNvSpPr>
          <p:nvPr/>
        </p:nvSpPr>
        <p:spPr>
          <a:xfrm>
            <a:off x="5950058" y="2707657"/>
            <a:ext cx="4245244" cy="4001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Increase readiness:</a:t>
            </a:r>
          </a:p>
          <a:p>
            <a:endParaRPr lang="en-US" dirty="0"/>
          </a:p>
        </p:txBody>
      </p:sp>
      <p:sp>
        <p:nvSpPr>
          <p:cNvPr id="6" name="TextBox 5">
            <a:extLst>
              <a:ext uri="{FF2B5EF4-FFF2-40B4-BE49-F238E27FC236}">
                <a16:creationId xmlns:a16="http://schemas.microsoft.com/office/drawing/2014/main" xmlns="" id="{9BD3B398-4267-744D-B2FC-C4AF174E8D3E}"/>
              </a:ext>
            </a:extLst>
          </p:cNvPr>
          <p:cNvSpPr txBox="1"/>
          <p:nvPr/>
        </p:nvSpPr>
        <p:spPr>
          <a:xfrm>
            <a:off x="838200" y="1574257"/>
            <a:ext cx="5088957" cy="584775"/>
          </a:xfrm>
          <a:prstGeom prst="rect">
            <a:avLst/>
          </a:prstGeom>
          <a:noFill/>
        </p:spPr>
        <p:txBody>
          <a:bodyPr wrap="none" rtlCol="0">
            <a:spAutoFit/>
          </a:bodyPr>
          <a:lstStyle/>
          <a:p>
            <a:r>
              <a:rPr lang="en-US" sz="3200" b="1" dirty="0"/>
              <a:t>Actions our city can take to…</a:t>
            </a:r>
          </a:p>
        </p:txBody>
      </p:sp>
    </p:spTree>
    <p:extLst>
      <p:ext uri="{BB962C8B-B14F-4D97-AF65-F5344CB8AC3E}">
        <p14:creationId xmlns:p14="http://schemas.microsoft.com/office/powerpoint/2010/main" val="291237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HEAT RISK</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530471617"/>
              </p:ext>
            </p:extLst>
          </p:nvPr>
        </p:nvGraphicFramePr>
        <p:xfrm>
          <a:off x="810176" y="1567121"/>
          <a:ext cx="712836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heat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ext uri="{D42A27DB-BD31-4B8C-83A1-F6EECF244321}">
                <p14:modId xmlns:p14="http://schemas.microsoft.com/office/powerpoint/2010/main" val="464327584"/>
              </p:ext>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Exposure score</a:t>
                      </a:r>
                    </a:p>
                  </a:txBody>
                  <a:tcPr anchor="ctr">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Adaptive capacity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Sensitivity score</a:t>
                      </a:r>
                    </a:p>
                  </a:txBody>
                  <a:tcPr anchor="ctr">
                    <a:lnL w="19050" cap="flat" cmpd="sng" algn="ctr">
                      <a:solidFill>
                        <a:schemeClr val="bg1"/>
                      </a:solidFill>
                      <a:prstDash val="solid"/>
                      <a:round/>
                      <a:headEnd type="none" w="med" len="med"/>
                      <a:tailEnd type="none" w="med" len="med"/>
                    </a:lnL>
                    <a:solidFill>
                      <a:srgbClr val="D55E3A"/>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E39973"/>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Population density</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342900" indent="-222250">
                        <a:buFont typeface="Arial" panose="020B0604020202020204" pitchFamily="34" charset="0"/>
                        <a:buChar char="•"/>
                      </a:pPr>
                      <a:r>
                        <a:rPr lang="en-US" sz="1600" dirty="0"/>
                        <a:t>No. of acute care hospital beds available per 1000 residents</a:t>
                      </a:r>
                    </a:p>
                    <a:p>
                      <a:pPr marL="342900" indent="-222250">
                        <a:buFont typeface="Arial" panose="020B0604020202020204" pitchFamily="34" charset="0"/>
                        <a:buChar char="•"/>
                      </a:pPr>
                      <a:r>
                        <a:rPr lang="en-US" sz="1600" dirty="0"/>
                        <a:t>% of land covered by tree canopy</a:t>
                      </a:r>
                    </a:p>
                    <a:p>
                      <a:pPr marL="342900" indent="-222250">
                        <a:buFont typeface="Arial" panose="020B0604020202020204" pitchFamily="34" charset="0"/>
                        <a:buChar char="•"/>
                      </a:pPr>
                      <a:r>
                        <a:rPr lang="en-US" sz="1600" dirty="0"/>
                        <a:t>% of population with health 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285750" indent="-285750">
                        <a:lnSpc>
                          <a:spcPct val="100000"/>
                        </a:lnSpc>
                        <a:buFont typeface="Arial" panose="020B0604020202020204" pitchFamily="34" charset="0"/>
                        <a:buChar char="•"/>
                      </a:pPr>
                      <a:r>
                        <a:rPr lang="en-US" sz="1600" dirty="0"/>
                        <a:t>% of buildings built before 1979</a:t>
                      </a:r>
                    </a:p>
                    <a:p>
                      <a:pPr marL="285750" indent="-285750">
                        <a:lnSpc>
                          <a:spcPct val="100000"/>
                        </a:lnSpc>
                        <a:buFont typeface="Arial" panose="020B0604020202020204" pitchFamily="34" charset="0"/>
                        <a:buChar char="•"/>
                      </a:pPr>
                      <a:r>
                        <a:rPr lang="en-US" sz="1600" dirty="0"/>
                        <a:t>% of employed population that works outdoors</a:t>
                      </a:r>
                    </a:p>
                    <a:p>
                      <a:pPr marL="285750" indent="-285750">
                        <a:lnSpc>
                          <a:spcPct val="100000"/>
                        </a:lnSpc>
                        <a:buFont typeface="Arial" panose="020B0604020202020204" pitchFamily="34" charset="0"/>
                        <a:buChar char="•"/>
                      </a:pPr>
                      <a:r>
                        <a:rPr lang="en-US" sz="1600" dirty="0"/>
                        <a:t>% of households receiving public assistance</a:t>
                      </a:r>
                    </a:p>
                    <a:p>
                      <a:pPr marL="285750" indent="-285750">
                        <a:lnSpc>
                          <a:spcPct val="100000"/>
                        </a:lnSpc>
                        <a:buFont typeface="Arial" panose="020B0604020202020204" pitchFamily="34" charset="0"/>
                        <a:buChar char="•"/>
                      </a:pPr>
                      <a:r>
                        <a:rPr lang="en-US" sz="1600" dirty="0"/>
                        <a:t>% of population spending over 50% income on rent</a:t>
                      </a:r>
                    </a:p>
                    <a:p>
                      <a:pPr marL="285750" indent="-285750">
                        <a:lnSpc>
                          <a:spcPct val="100000"/>
                        </a:lnSpc>
                        <a:buFont typeface="Arial" panose="020B0604020202020204" pitchFamily="34" charset="0"/>
                        <a:buChar char="•"/>
                      </a:pPr>
                      <a:r>
                        <a:rPr lang="en-US" sz="1600" dirty="0"/>
                        <a:t>% of population that is 65 years or older living alone</a:t>
                      </a:r>
                    </a:p>
                    <a:p>
                      <a:pPr marL="285750" indent="-285750">
                        <a:lnSpc>
                          <a:spcPct val="100000"/>
                        </a:lnSpc>
                        <a:buFont typeface="Arial" panose="020B0604020202020204" pitchFamily="34" charset="0"/>
                        <a:buChar char="•"/>
                      </a:pPr>
                      <a:r>
                        <a:rPr lang="en-US" sz="1600" dirty="0"/>
                        <a:t>% of population that is under 5 years old</a:t>
                      </a:r>
                    </a:p>
                    <a:p>
                      <a:pPr marL="285750" indent="-285750">
                        <a:lnSpc>
                          <a:spcPct val="100000"/>
                        </a:lnSpc>
                        <a:buFont typeface="Arial" panose="020B0604020202020204" pitchFamily="34" charset="0"/>
                        <a:buChar char="•"/>
                      </a:pPr>
                      <a:r>
                        <a:rPr lang="en-US" sz="1600" dirty="0"/>
                        <a:t>% of population with a disability</a:t>
                      </a:r>
                    </a:p>
                  </a:txBody>
                  <a:tcPr>
                    <a:lnL w="19050" cap="flat" cmpd="sng" algn="ctr">
                      <a:solidFill>
                        <a:schemeClr val="bg1"/>
                      </a:solidFill>
                      <a:prstDash val="solid"/>
                      <a:round/>
                      <a:headEnd type="none" w="med" len="med"/>
                      <a:tailEnd type="none" w="med" len="med"/>
                    </a:lnL>
                    <a:solidFill>
                      <a:srgbClr val="E39973">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198623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HEAT READINESS</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377562788"/>
              </p:ext>
            </p:extLst>
          </p:nvPr>
        </p:nvGraphicFramePr>
        <p:xfrm>
          <a:off x="810176" y="1567121"/>
          <a:ext cx="712836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heat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Social score</a:t>
                      </a:r>
                    </a:p>
                  </a:txBody>
                  <a:tcPr anchor="ctr">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Economic score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Governmental score</a:t>
                      </a:r>
                    </a:p>
                  </a:txBody>
                  <a:tcPr anchor="ctr">
                    <a:lnL w="19050" cap="flat" cmpd="sng" algn="ctr">
                      <a:solidFill>
                        <a:schemeClr val="bg1"/>
                      </a:solidFill>
                      <a:prstDash val="solid"/>
                      <a:round/>
                      <a:headEnd type="none" w="med" len="med"/>
                      <a:tailEnd type="none" w="med" len="med"/>
                    </a:lnL>
                    <a:solidFill>
                      <a:srgbClr val="053259"/>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31647C"/>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Civic engagement</a:t>
                      </a:r>
                    </a:p>
                    <a:p>
                      <a:pPr marL="342900" indent="-222250">
                        <a:buFont typeface="Arial" panose="020B0604020202020204" pitchFamily="34" charset="0"/>
                        <a:buChar char="•"/>
                      </a:pPr>
                      <a:r>
                        <a:rPr lang="en-US" sz="1600" dirty="0"/>
                        <a:t>General innovation capabilities</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342900" indent="-222250">
                        <a:buFont typeface="Arial" panose="020B0604020202020204" pitchFamily="34" charset="0"/>
                        <a:buChar char="•"/>
                      </a:pPr>
                      <a:r>
                        <a:rPr lang="en-US" sz="1600" dirty="0"/>
                        <a:t>Bond worthiness</a:t>
                      </a:r>
                    </a:p>
                    <a:p>
                      <a:pPr marL="342900" indent="-222250">
                        <a:buFont typeface="Arial" panose="020B0604020202020204" pitchFamily="34" charset="0"/>
                        <a:buChar char="•"/>
                      </a:pPr>
                      <a:r>
                        <a:rPr lang="en-US" sz="1600" dirty="0"/>
                        <a:t>City debt per resident</a:t>
                      </a:r>
                    </a:p>
                    <a:p>
                      <a:pPr marL="342900" indent="-222250">
                        <a:buFont typeface="Arial" panose="020B0604020202020204" pitchFamily="34" charset="0"/>
                        <a:buChar char="•"/>
                      </a:pPr>
                      <a:r>
                        <a:rPr lang="en-US" sz="1600" dirty="0"/>
                        <a:t>Tax incentives for renewable energy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285750" indent="-285750">
                        <a:lnSpc>
                          <a:spcPct val="100000"/>
                        </a:lnSpc>
                        <a:buFont typeface="Arial" panose="020B0604020202020204" pitchFamily="34" charset="0"/>
                        <a:buChar char="•"/>
                      </a:pPr>
                      <a:r>
                        <a:rPr lang="en-US" sz="1600" dirty="0"/>
                        <a:t>Estimated % adults who think global warming is already harming people in the US or will within 10 years</a:t>
                      </a:r>
                    </a:p>
                    <a:p>
                      <a:pPr marL="285750" indent="-285750">
                        <a:lnSpc>
                          <a:spcPct val="100000"/>
                        </a:lnSpc>
                        <a:buFont typeface="Arial" panose="020B0604020202020204" pitchFamily="34" charset="0"/>
                        <a:buChar char="•"/>
                      </a:pPr>
                      <a:r>
                        <a:rPr lang="en-US" sz="1600" dirty="0"/>
                        <a:t>% population with a 12</a:t>
                      </a:r>
                      <a:r>
                        <a:rPr lang="en-US" sz="1600" baseline="30000" dirty="0"/>
                        <a:t>th</a:t>
                      </a:r>
                      <a:r>
                        <a:rPr lang="en-US" sz="1600" dirty="0"/>
                        <a:t> grade education or higher</a:t>
                      </a:r>
                    </a:p>
                    <a:p>
                      <a:pPr marL="285750" indent="-285750">
                        <a:lnSpc>
                          <a:spcPct val="100000"/>
                        </a:lnSpc>
                        <a:buFont typeface="Arial" panose="020B0604020202020204" pitchFamily="34" charset="0"/>
                        <a:buChar char="•"/>
                      </a:pPr>
                      <a:r>
                        <a:rPr lang="en-US" sz="1600" dirty="0"/>
                        <a:t>Total no. of federal public corruption convictions by district</a:t>
                      </a:r>
                    </a:p>
                  </a:txBody>
                  <a:tcP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142537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HEAT IN OUR NEIGHBORHOODS</a:t>
            </a:r>
            <a:endParaRPr lang="en-US" dirty="0"/>
          </a:p>
        </p:txBody>
      </p:sp>
      <p:sp>
        <p:nvSpPr>
          <p:cNvPr id="4" name="TextBox 3">
            <a:extLst>
              <a:ext uri="{FF2B5EF4-FFF2-40B4-BE49-F238E27FC236}">
                <a16:creationId xmlns:a16="http://schemas.microsoft.com/office/drawing/2014/main" xmlns="" id="{C1EA7AF0-23FF-414E-8E14-91D938D0F510}"/>
              </a:ext>
            </a:extLst>
          </p:cNvPr>
          <p:cNvSpPr txBox="1"/>
          <p:nvPr/>
        </p:nvSpPr>
        <p:spPr>
          <a:xfrm>
            <a:off x="838200" y="1398300"/>
            <a:ext cx="10042173" cy="584775"/>
          </a:xfrm>
          <a:prstGeom prst="rect">
            <a:avLst/>
          </a:prstGeom>
          <a:noFill/>
        </p:spPr>
        <p:txBody>
          <a:bodyPr wrap="none" rtlCol="0">
            <a:spAutoFit/>
          </a:bodyPr>
          <a:lstStyle/>
          <a:p>
            <a:r>
              <a:rPr lang="en-US" sz="3200" dirty="0"/>
              <a:t>[Built Environment Indicator]  </a:t>
            </a:r>
            <a:r>
              <a:rPr lang="en-US" sz="3200" b="1" dirty="0"/>
              <a:t>x</a:t>
            </a:r>
            <a:r>
              <a:rPr lang="en-US" sz="3200" dirty="0"/>
              <a:t>  [Social Vulnerability Factor]</a:t>
            </a:r>
          </a:p>
        </p:txBody>
      </p:sp>
      <p:sp>
        <p:nvSpPr>
          <p:cNvPr id="5"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1013202" y="2383563"/>
            <a:ext cx="9758120" cy="4001738"/>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425381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RISING TO THE CHALLENGE OF HEAT</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838200" y="2707657"/>
            <a:ext cx="4245244" cy="4001738"/>
          </a:xfrm>
        </p:spPr>
        <p:txBody>
          <a:bodyPr/>
          <a:lstStyle/>
          <a:p>
            <a:pPr marL="0" indent="0">
              <a:buNone/>
            </a:pPr>
            <a:r>
              <a:rPr lang="en-US" dirty="0"/>
              <a:t>Reduce risk:</a:t>
            </a:r>
          </a:p>
          <a:p>
            <a:endParaRPr lang="en-US" dirty="0"/>
          </a:p>
        </p:txBody>
      </p:sp>
      <p:sp>
        <p:nvSpPr>
          <p:cNvPr id="5" name="Content Placeholder 2">
            <a:extLst>
              <a:ext uri="{FF2B5EF4-FFF2-40B4-BE49-F238E27FC236}">
                <a16:creationId xmlns:a16="http://schemas.microsoft.com/office/drawing/2014/main" xmlns="" id="{EFD1CEAD-A9A5-1542-A718-E8FB9D4AB284}"/>
              </a:ext>
            </a:extLst>
          </p:cNvPr>
          <p:cNvSpPr txBox="1">
            <a:spLocks/>
          </p:cNvSpPr>
          <p:nvPr/>
        </p:nvSpPr>
        <p:spPr>
          <a:xfrm>
            <a:off x="5950058" y="2707657"/>
            <a:ext cx="4245244" cy="4001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Increase readiness:</a:t>
            </a:r>
          </a:p>
          <a:p>
            <a:endParaRPr lang="en-US" dirty="0"/>
          </a:p>
        </p:txBody>
      </p:sp>
      <p:sp>
        <p:nvSpPr>
          <p:cNvPr id="6" name="TextBox 5">
            <a:extLst>
              <a:ext uri="{FF2B5EF4-FFF2-40B4-BE49-F238E27FC236}">
                <a16:creationId xmlns:a16="http://schemas.microsoft.com/office/drawing/2014/main" xmlns="" id="{9BD3B398-4267-744D-B2FC-C4AF174E8D3E}"/>
              </a:ext>
            </a:extLst>
          </p:cNvPr>
          <p:cNvSpPr txBox="1"/>
          <p:nvPr/>
        </p:nvSpPr>
        <p:spPr>
          <a:xfrm>
            <a:off x="838200" y="1574257"/>
            <a:ext cx="5088957" cy="584775"/>
          </a:xfrm>
          <a:prstGeom prst="rect">
            <a:avLst/>
          </a:prstGeom>
          <a:noFill/>
        </p:spPr>
        <p:txBody>
          <a:bodyPr wrap="none" rtlCol="0">
            <a:spAutoFit/>
          </a:bodyPr>
          <a:lstStyle/>
          <a:p>
            <a:r>
              <a:rPr lang="en-US" sz="3200" b="1" dirty="0"/>
              <a:t>Actions our city can take to…</a:t>
            </a:r>
          </a:p>
        </p:txBody>
      </p:sp>
    </p:spTree>
    <p:extLst>
      <p:ext uri="{BB962C8B-B14F-4D97-AF65-F5344CB8AC3E}">
        <p14:creationId xmlns:p14="http://schemas.microsoft.com/office/powerpoint/2010/main" val="260604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COLD RISK</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2595585474"/>
              </p:ext>
            </p:extLst>
          </p:nvPr>
        </p:nvGraphicFramePr>
        <p:xfrm>
          <a:off x="810176" y="1567121"/>
          <a:ext cx="712836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cold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ext uri="{D42A27DB-BD31-4B8C-83A1-F6EECF244321}">
                <p14:modId xmlns:p14="http://schemas.microsoft.com/office/powerpoint/2010/main" val="4182977412"/>
              </p:ext>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Exposure score</a:t>
                      </a:r>
                    </a:p>
                  </a:txBody>
                  <a:tcPr anchor="ctr">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Adaptive capacity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Sensitivity score</a:t>
                      </a:r>
                    </a:p>
                  </a:txBody>
                  <a:tcPr anchor="ctr">
                    <a:lnL w="19050" cap="flat" cmpd="sng" algn="ctr">
                      <a:solidFill>
                        <a:schemeClr val="bg1"/>
                      </a:solidFill>
                      <a:prstDash val="solid"/>
                      <a:round/>
                      <a:headEnd type="none" w="med" len="med"/>
                      <a:tailEnd type="none" w="med" len="med"/>
                    </a:lnL>
                    <a:solidFill>
                      <a:srgbClr val="D55E3A"/>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E39973"/>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Population density</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342900" indent="-222250">
                        <a:buFont typeface="Arial" panose="020B0604020202020204" pitchFamily="34" charset="0"/>
                        <a:buChar char="•"/>
                      </a:pPr>
                      <a:r>
                        <a:rPr lang="en-US" sz="1600" dirty="0"/>
                        <a:t>No. of acute care hospital beds available per 1000 residents</a:t>
                      </a:r>
                    </a:p>
                    <a:p>
                      <a:pPr marL="342900" indent="-222250">
                        <a:buFont typeface="Arial" panose="020B0604020202020204" pitchFamily="34" charset="0"/>
                        <a:buChar char="•"/>
                      </a:pPr>
                      <a:r>
                        <a:rPr lang="en-US" sz="1600" dirty="0"/>
                        <a:t>% of households with heating fuel</a:t>
                      </a:r>
                    </a:p>
                    <a:p>
                      <a:pPr marL="342900" indent="-222250">
                        <a:buFont typeface="Arial" panose="020B0604020202020204" pitchFamily="34" charset="0"/>
                        <a:buChar char="•"/>
                      </a:pPr>
                      <a:r>
                        <a:rPr lang="en-US" sz="1600" dirty="0"/>
                        <a:t>%of population with health 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285750" indent="-285750">
                        <a:lnSpc>
                          <a:spcPct val="100000"/>
                        </a:lnSpc>
                        <a:buFont typeface="Arial" panose="020B0604020202020204" pitchFamily="34" charset="0"/>
                        <a:buChar char="•"/>
                      </a:pPr>
                      <a:r>
                        <a:rPr lang="en-US" sz="1600" dirty="0"/>
                        <a:t>% of buildings built before 1979</a:t>
                      </a:r>
                    </a:p>
                    <a:p>
                      <a:pPr marL="285750" indent="-285750">
                        <a:lnSpc>
                          <a:spcPct val="100000"/>
                        </a:lnSpc>
                        <a:buFont typeface="Arial" panose="020B0604020202020204" pitchFamily="34" charset="0"/>
                        <a:buChar char="•"/>
                      </a:pPr>
                      <a:r>
                        <a:rPr lang="en-US" sz="1600" dirty="0"/>
                        <a:t>% of employed population that works outdoors</a:t>
                      </a:r>
                    </a:p>
                    <a:p>
                      <a:pPr marL="285750" indent="-285750">
                        <a:lnSpc>
                          <a:spcPct val="100000"/>
                        </a:lnSpc>
                        <a:buFont typeface="Arial" panose="020B0604020202020204" pitchFamily="34" charset="0"/>
                        <a:buChar char="•"/>
                      </a:pPr>
                      <a:r>
                        <a:rPr lang="en-US" sz="1600" dirty="0"/>
                        <a:t>% of households receiving public assistance</a:t>
                      </a:r>
                    </a:p>
                    <a:p>
                      <a:pPr marL="285750" indent="-285750">
                        <a:lnSpc>
                          <a:spcPct val="100000"/>
                        </a:lnSpc>
                        <a:buFont typeface="Arial" panose="020B0604020202020204" pitchFamily="34" charset="0"/>
                        <a:buChar char="•"/>
                      </a:pPr>
                      <a:r>
                        <a:rPr lang="en-US" sz="1600" dirty="0"/>
                        <a:t>% of population spending over 50% income on rent</a:t>
                      </a:r>
                    </a:p>
                    <a:p>
                      <a:pPr marL="285750" indent="-285750">
                        <a:buFont typeface="Arial" panose="020B0604020202020204" pitchFamily="34" charset="0"/>
                        <a:buChar char="•"/>
                      </a:pPr>
                      <a:r>
                        <a:rPr lang="en-US" sz="1600" dirty="0"/>
                        <a:t>% of population that have a disability</a:t>
                      </a:r>
                    </a:p>
                    <a:p>
                      <a:pPr marL="285750" indent="-285750">
                        <a:lnSpc>
                          <a:spcPct val="100000"/>
                        </a:lnSpc>
                        <a:buFont typeface="Arial" panose="020B0604020202020204" pitchFamily="34" charset="0"/>
                        <a:buChar char="•"/>
                      </a:pPr>
                      <a:r>
                        <a:rPr lang="en-US" sz="1600" dirty="0"/>
                        <a:t>% of population that is 65 years or older living alone</a:t>
                      </a:r>
                    </a:p>
                    <a:p>
                      <a:pPr marL="285750" indent="-285750">
                        <a:lnSpc>
                          <a:spcPct val="100000"/>
                        </a:lnSpc>
                        <a:buFont typeface="Arial" panose="020B0604020202020204" pitchFamily="34" charset="0"/>
                        <a:buChar char="•"/>
                      </a:pPr>
                      <a:r>
                        <a:rPr lang="en-US" sz="1600" dirty="0"/>
                        <a:t>% of population that is under 5 years old</a:t>
                      </a:r>
                    </a:p>
                  </a:txBody>
                  <a:tcPr>
                    <a:lnL w="19050" cap="flat" cmpd="sng" algn="ctr">
                      <a:solidFill>
                        <a:schemeClr val="bg1"/>
                      </a:solidFill>
                      <a:prstDash val="solid"/>
                      <a:round/>
                      <a:headEnd type="none" w="med" len="med"/>
                      <a:tailEnd type="none" w="med" len="med"/>
                    </a:lnL>
                    <a:solidFill>
                      <a:srgbClr val="E39973">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224464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COLD READINESS</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3984767926"/>
              </p:ext>
            </p:extLst>
          </p:nvPr>
        </p:nvGraphicFramePr>
        <p:xfrm>
          <a:off x="810176" y="1567121"/>
          <a:ext cx="712836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cold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Social score</a:t>
                      </a:r>
                    </a:p>
                  </a:txBody>
                  <a:tcPr anchor="ctr">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Economic score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Governmental score</a:t>
                      </a:r>
                    </a:p>
                  </a:txBody>
                  <a:tcPr anchor="ctr">
                    <a:lnL w="19050" cap="flat" cmpd="sng" algn="ctr">
                      <a:solidFill>
                        <a:schemeClr val="bg1"/>
                      </a:solidFill>
                      <a:prstDash val="solid"/>
                      <a:round/>
                      <a:headEnd type="none" w="med" len="med"/>
                      <a:tailEnd type="none" w="med" len="med"/>
                    </a:lnL>
                    <a:solidFill>
                      <a:srgbClr val="053259"/>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31647C"/>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Civic engagement</a:t>
                      </a:r>
                    </a:p>
                    <a:p>
                      <a:pPr marL="342900" indent="-222250">
                        <a:buFont typeface="Arial" panose="020B0604020202020204" pitchFamily="34" charset="0"/>
                        <a:buChar char="•"/>
                      </a:pPr>
                      <a:r>
                        <a:rPr lang="en-US" sz="1600" dirty="0"/>
                        <a:t>General innovation capabilities</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342900" indent="-222250">
                        <a:buFont typeface="Arial" panose="020B0604020202020204" pitchFamily="34" charset="0"/>
                        <a:buChar char="•"/>
                      </a:pPr>
                      <a:r>
                        <a:rPr lang="en-US" sz="1600" dirty="0"/>
                        <a:t>Bond worthiness</a:t>
                      </a:r>
                    </a:p>
                    <a:p>
                      <a:pPr marL="342900" indent="-222250">
                        <a:buFont typeface="Arial" panose="020B0604020202020204" pitchFamily="34" charset="0"/>
                        <a:buChar char="•"/>
                      </a:pPr>
                      <a:r>
                        <a:rPr lang="en-US" sz="1600" dirty="0"/>
                        <a:t>City debt per resident</a:t>
                      </a:r>
                    </a:p>
                    <a:p>
                      <a:pPr marL="342900" indent="-222250">
                        <a:buFont typeface="Arial" panose="020B0604020202020204" pitchFamily="34" charset="0"/>
                        <a:buChar char="•"/>
                      </a:pPr>
                      <a:r>
                        <a:rPr lang="en-US" sz="1600" dirty="0"/>
                        <a:t>Tax incentives for renewable energy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285750" indent="-285750">
                        <a:lnSpc>
                          <a:spcPct val="100000"/>
                        </a:lnSpc>
                        <a:buFont typeface="Arial" panose="020B0604020202020204" pitchFamily="34" charset="0"/>
                        <a:buChar char="•"/>
                      </a:pPr>
                      <a:r>
                        <a:rPr lang="en-US" sz="1600" dirty="0"/>
                        <a:t>Estimated % adults who think global warming is already harming people in the US or will within 10 years</a:t>
                      </a:r>
                    </a:p>
                    <a:p>
                      <a:pPr marL="285750" indent="-285750">
                        <a:lnSpc>
                          <a:spcPct val="100000"/>
                        </a:lnSpc>
                        <a:buFont typeface="Arial" panose="020B0604020202020204" pitchFamily="34" charset="0"/>
                        <a:buChar char="•"/>
                      </a:pPr>
                      <a:r>
                        <a:rPr lang="en-US" sz="1600" dirty="0"/>
                        <a:t>% population with a 12</a:t>
                      </a:r>
                      <a:r>
                        <a:rPr lang="en-US" sz="1600" baseline="30000" dirty="0"/>
                        <a:t>th</a:t>
                      </a:r>
                      <a:r>
                        <a:rPr lang="en-US" sz="1600" dirty="0"/>
                        <a:t> grade education or higher</a:t>
                      </a:r>
                    </a:p>
                    <a:p>
                      <a:pPr marL="285750" indent="-285750">
                        <a:lnSpc>
                          <a:spcPct val="100000"/>
                        </a:lnSpc>
                        <a:buFont typeface="Arial" panose="020B0604020202020204" pitchFamily="34" charset="0"/>
                        <a:buChar char="•"/>
                      </a:pPr>
                      <a:r>
                        <a:rPr lang="en-US" sz="1600" dirty="0"/>
                        <a:t>Total no. of federal public corruption convictions by district</a:t>
                      </a:r>
                    </a:p>
                  </a:txBody>
                  <a:tcP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172695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COLD IN OUR NEIGHBORHOODS</a:t>
            </a:r>
            <a:endParaRPr lang="en-US" dirty="0"/>
          </a:p>
        </p:txBody>
      </p:sp>
      <p:sp>
        <p:nvSpPr>
          <p:cNvPr id="4" name="TextBox 3">
            <a:extLst>
              <a:ext uri="{FF2B5EF4-FFF2-40B4-BE49-F238E27FC236}">
                <a16:creationId xmlns:a16="http://schemas.microsoft.com/office/drawing/2014/main" xmlns="" id="{C1EA7AF0-23FF-414E-8E14-91D938D0F510}"/>
              </a:ext>
            </a:extLst>
          </p:cNvPr>
          <p:cNvSpPr txBox="1"/>
          <p:nvPr/>
        </p:nvSpPr>
        <p:spPr>
          <a:xfrm>
            <a:off x="838200" y="1398300"/>
            <a:ext cx="10042173" cy="584775"/>
          </a:xfrm>
          <a:prstGeom prst="rect">
            <a:avLst/>
          </a:prstGeom>
          <a:noFill/>
        </p:spPr>
        <p:txBody>
          <a:bodyPr wrap="none" rtlCol="0">
            <a:spAutoFit/>
          </a:bodyPr>
          <a:lstStyle/>
          <a:p>
            <a:r>
              <a:rPr lang="en-US" sz="3200" dirty="0"/>
              <a:t>[Built Environment Indicator]  </a:t>
            </a:r>
            <a:r>
              <a:rPr lang="en-US" sz="3200" b="1" dirty="0"/>
              <a:t>x</a:t>
            </a:r>
            <a:r>
              <a:rPr lang="en-US" sz="3200" dirty="0"/>
              <a:t>  [Social Vulnerability Factor]</a:t>
            </a:r>
          </a:p>
        </p:txBody>
      </p:sp>
      <p:sp>
        <p:nvSpPr>
          <p:cNvPr id="5"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1013202" y="2383563"/>
            <a:ext cx="9758120" cy="4001738"/>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250691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RISING TO THE CHALLENGE OF COLD</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838200" y="2707657"/>
            <a:ext cx="4245244" cy="4001738"/>
          </a:xfrm>
        </p:spPr>
        <p:txBody>
          <a:bodyPr/>
          <a:lstStyle/>
          <a:p>
            <a:pPr marL="0" indent="0">
              <a:buNone/>
            </a:pPr>
            <a:r>
              <a:rPr lang="en-US" dirty="0"/>
              <a:t>Reduce risk:</a:t>
            </a:r>
          </a:p>
          <a:p>
            <a:endParaRPr lang="en-US" dirty="0"/>
          </a:p>
        </p:txBody>
      </p:sp>
      <p:sp>
        <p:nvSpPr>
          <p:cNvPr id="5" name="Content Placeholder 2">
            <a:extLst>
              <a:ext uri="{FF2B5EF4-FFF2-40B4-BE49-F238E27FC236}">
                <a16:creationId xmlns:a16="http://schemas.microsoft.com/office/drawing/2014/main" xmlns="" id="{EFD1CEAD-A9A5-1542-A718-E8FB9D4AB284}"/>
              </a:ext>
            </a:extLst>
          </p:cNvPr>
          <p:cNvSpPr txBox="1">
            <a:spLocks/>
          </p:cNvSpPr>
          <p:nvPr/>
        </p:nvSpPr>
        <p:spPr>
          <a:xfrm>
            <a:off x="5950058" y="2707657"/>
            <a:ext cx="4245244" cy="4001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Increase readiness:</a:t>
            </a:r>
          </a:p>
          <a:p>
            <a:endParaRPr lang="en-US" dirty="0"/>
          </a:p>
        </p:txBody>
      </p:sp>
      <p:sp>
        <p:nvSpPr>
          <p:cNvPr id="6" name="TextBox 5">
            <a:extLst>
              <a:ext uri="{FF2B5EF4-FFF2-40B4-BE49-F238E27FC236}">
                <a16:creationId xmlns:a16="http://schemas.microsoft.com/office/drawing/2014/main" xmlns="" id="{9BD3B398-4267-744D-B2FC-C4AF174E8D3E}"/>
              </a:ext>
            </a:extLst>
          </p:cNvPr>
          <p:cNvSpPr txBox="1"/>
          <p:nvPr/>
        </p:nvSpPr>
        <p:spPr>
          <a:xfrm>
            <a:off x="838200" y="1574257"/>
            <a:ext cx="5088957" cy="584775"/>
          </a:xfrm>
          <a:prstGeom prst="rect">
            <a:avLst/>
          </a:prstGeom>
          <a:noFill/>
        </p:spPr>
        <p:txBody>
          <a:bodyPr wrap="none" rtlCol="0">
            <a:spAutoFit/>
          </a:bodyPr>
          <a:lstStyle/>
          <a:p>
            <a:r>
              <a:rPr lang="en-US" sz="3200" b="1" dirty="0"/>
              <a:t>Actions our city can take to…</a:t>
            </a:r>
          </a:p>
        </p:txBody>
      </p:sp>
    </p:spTree>
    <p:extLst>
      <p:ext uri="{BB962C8B-B14F-4D97-AF65-F5344CB8AC3E}">
        <p14:creationId xmlns:p14="http://schemas.microsoft.com/office/powerpoint/2010/main" val="280021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SEA LEVEL RISE RISK</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1127243947"/>
              </p:ext>
            </p:extLst>
          </p:nvPr>
        </p:nvGraphicFramePr>
        <p:xfrm>
          <a:off x="810176" y="1567121"/>
          <a:ext cx="8037262" cy="1280160"/>
        </p:xfrm>
        <a:graphic>
          <a:graphicData uri="http://schemas.openxmlformats.org/drawingml/2006/table">
            <a:tbl>
              <a:tblPr firstRow="1" bandRow="1">
                <a:tableStyleId>{2D5ABB26-0587-4C30-8999-92F81FD0307C}</a:tableStyleId>
              </a:tblPr>
              <a:tblGrid>
                <a:gridCol w="4018631">
                  <a:extLst>
                    <a:ext uri="{9D8B030D-6E8A-4147-A177-3AD203B41FA5}">
                      <a16:colId xmlns:a16="http://schemas.microsoft.com/office/drawing/2014/main" xmlns="" val="243804267"/>
                    </a:ext>
                  </a:extLst>
                </a:gridCol>
                <a:gridCol w="4018631">
                  <a:extLst>
                    <a:ext uri="{9D8B030D-6E8A-4147-A177-3AD203B41FA5}">
                      <a16:colId xmlns:a16="http://schemas.microsoft.com/office/drawing/2014/main" xmlns="" val="135042047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sea level rise in 2040 for intermediate scenario</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cost of 1 ft SLR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ext uri="{D42A27DB-BD31-4B8C-83A1-F6EECF244321}">
                <p14:modId xmlns:p14="http://schemas.microsoft.com/office/powerpoint/2010/main" val="3981297186"/>
              </p:ext>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Exposure score</a:t>
                      </a:r>
                    </a:p>
                  </a:txBody>
                  <a:tcPr anchor="ctr">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Adaptive capacity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Sensitivity score</a:t>
                      </a:r>
                    </a:p>
                  </a:txBody>
                  <a:tcPr anchor="ctr">
                    <a:lnL w="19050" cap="flat" cmpd="sng" algn="ctr">
                      <a:solidFill>
                        <a:schemeClr val="bg1"/>
                      </a:solidFill>
                      <a:prstDash val="solid"/>
                      <a:round/>
                      <a:headEnd type="none" w="med" len="med"/>
                      <a:tailEnd type="none" w="med" len="med"/>
                    </a:lnL>
                    <a:solidFill>
                      <a:srgbClr val="D55E3A"/>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E39973"/>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 of population in 1ft sea level rise zone</a:t>
                      </a:r>
                    </a:p>
                    <a:p>
                      <a:pPr marL="342900" indent="-222250">
                        <a:buFont typeface="Arial" panose="020B0604020202020204" pitchFamily="34" charset="0"/>
                        <a:buChar char="•"/>
                      </a:pPr>
                      <a:r>
                        <a:rPr lang="en-US" sz="1600" dirty="0"/>
                        <a:t>% of population in 3ft sea level rise zone</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342900" indent="-222250">
                        <a:buFont typeface="Arial" panose="020B0604020202020204" pitchFamily="34" charset="0"/>
                        <a:buChar char="•"/>
                      </a:pPr>
                      <a:r>
                        <a:rPr lang="en-US" sz="1600" dirty="0"/>
                        <a:t>No. of acute care hospital beds available per 1000 residents</a:t>
                      </a:r>
                    </a:p>
                    <a:p>
                      <a:pPr marL="342900" indent="-222250">
                        <a:buFont typeface="Arial" panose="020B0604020202020204" pitchFamily="34" charset="0"/>
                        <a:buChar char="•"/>
                      </a:pPr>
                      <a:r>
                        <a:rPr lang="en-US" sz="1600" dirty="0"/>
                        <a:t>% of population with health insurance</a:t>
                      </a:r>
                    </a:p>
                    <a:p>
                      <a:pPr marL="342900" indent="-222250">
                        <a:buFont typeface="Arial" panose="020B0604020202020204" pitchFamily="34" charset="0"/>
                        <a:buChar char="•"/>
                      </a:pPr>
                      <a:r>
                        <a:rPr lang="en-US" sz="1600" dirty="0"/>
                        <a:t>Water quality enforcement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285750" indent="-285750">
                        <a:lnSpc>
                          <a:spcPct val="100000"/>
                        </a:lnSpc>
                        <a:buFont typeface="Arial" panose="020B0604020202020204" pitchFamily="34" charset="0"/>
                        <a:buChar char="•"/>
                      </a:pPr>
                      <a:r>
                        <a:rPr lang="en-US" sz="1600" dirty="0"/>
                        <a:t>% of area that is impervious surface</a:t>
                      </a:r>
                    </a:p>
                    <a:p>
                      <a:pPr marL="285750" indent="-285750">
                        <a:lnSpc>
                          <a:spcPct val="100000"/>
                        </a:lnSpc>
                        <a:buFont typeface="Arial" panose="020B0604020202020204" pitchFamily="34" charset="0"/>
                        <a:buChar char="•"/>
                      </a:pPr>
                      <a:r>
                        <a:rPr lang="en-US" sz="1600" dirty="0"/>
                        <a:t>% of buildings built before 1999</a:t>
                      </a:r>
                    </a:p>
                    <a:p>
                      <a:pPr marL="285750" indent="-285750">
                        <a:lnSpc>
                          <a:spcPct val="100000"/>
                        </a:lnSpc>
                        <a:buFont typeface="Arial" panose="020B0604020202020204" pitchFamily="34" charset="0"/>
                        <a:buChar char="•"/>
                      </a:pPr>
                      <a:r>
                        <a:rPr lang="en-US" sz="1600" dirty="0"/>
                        <a:t>% of households without access to a vehicle</a:t>
                      </a:r>
                    </a:p>
                    <a:p>
                      <a:pPr marL="285750" indent="-285750">
                        <a:lnSpc>
                          <a:spcPct val="100000"/>
                        </a:lnSpc>
                        <a:buFont typeface="Arial" panose="020B0604020202020204" pitchFamily="34" charset="0"/>
                        <a:buChar char="•"/>
                      </a:pPr>
                      <a:r>
                        <a:rPr lang="en-US" sz="1600" dirty="0"/>
                        <a:t>% of population spending over 50 percent of income on rent</a:t>
                      </a:r>
                    </a:p>
                    <a:p>
                      <a:pPr marL="285750" indent="-285750">
                        <a:lnSpc>
                          <a:spcPct val="100000"/>
                        </a:lnSpc>
                        <a:buFont typeface="Arial" panose="020B0604020202020204" pitchFamily="34" charset="0"/>
                        <a:buChar char="•"/>
                      </a:pPr>
                      <a:r>
                        <a:rPr lang="en-US" sz="1600" dirty="0"/>
                        <a:t>% of population that is 65 years or older living alone</a:t>
                      </a:r>
                    </a:p>
                    <a:p>
                      <a:pPr marL="285750" indent="-285750">
                        <a:lnSpc>
                          <a:spcPct val="100000"/>
                        </a:lnSpc>
                        <a:buFont typeface="Arial" panose="020B0604020202020204" pitchFamily="34" charset="0"/>
                        <a:buChar char="•"/>
                      </a:pPr>
                      <a:r>
                        <a:rPr lang="en-US" sz="1600" dirty="0"/>
                        <a:t>% of population that is under 5 years old</a:t>
                      </a:r>
                    </a:p>
                    <a:p>
                      <a:pPr marL="285750" indent="-285750">
                        <a:lnSpc>
                          <a:spcPct val="100000"/>
                        </a:lnSpc>
                        <a:buFont typeface="Arial" panose="020B0604020202020204" pitchFamily="34" charset="0"/>
                        <a:buChar char="•"/>
                      </a:pPr>
                      <a:r>
                        <a:rPr lang="en-US" sz="1600" dirty="0"/>
                        <a:t>% of total housing units that are mobile homes</a:t>
                      </a:r>
                    </a:p>
                  </a:txBody>
                  <a:tcPr>
                    <a:lnL w="19050" cap="flat" cmpd="sng" algn="ctr">
                      <a:solidFill>
                        <a:schemeClr val="bg1"/>
                      </a:solidFill>
                      <a:prstDash val="solid"/>
                      <a:round/>
                      <a:headEnd type="none" w="med" len="med"/>
                      <a:tailEnd type="none" w="med" len="med"/>
                    </a:lnL>
                    <a:solidFill>
                      <a:srgbClr val="E39973">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76522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a:xfrm>
            <a:off x="636104" y="267717"/>
            <a:ext cx="10515600" cy="1325563"/>
          </a:xfrm>
        </p:spPr>
        <p:txBody>
          <a:bodyPr/>
          <a:lstStyle/>
          <a:p>
            <a:r>
              <a:rPr lang="en-US" b="1" dirty="0">
                <a:solidFill>
                  <a:srgbClr val="002060"/>
                </a:solidFill>
              </a:rPr>
              <a:t>ADAPTATION</a:t>
            </a:r>
          </a:p>
        </p:txBody>
      </p:sp>
      <p:pic>
        <p:nvPicPr>
          <p:cNvPr id="6" name="Picture 5">
            <a:extLst>
              <a:ext uri="{FF2B5EF4-FFF2-40B4-BE49-F238E27FC236}">
                <a16:creationId xmlns:a16="http://schemas.microsoft.com/office/drawing/2014/main" xmlns="" id="{203B958A-651D-FA43-83C3-D13513795F48}"/>
              </a:ext>
            </a:extLst>
          </p:cNvPr>
          <p:cNvPicPr>
            <a:picLocks noChangeAspect="1"/>
          </p:cNvPicPr>
          <p:nvPr/>
        </p:nvPicPr>
        <p:blipFill>
          <a:blip r:embed="rId3">
            <a:alphaModFix/>
          </a:blip>
          <a:stretch>
            <a:fillRect/>
          </a:stretch>
        </p:blipFill>
        <p:spPr>
          <a:xfrm>
            <a:off x="377686" y="1441002"/>
            <a:ext cx="4620455" cy="4599735"/>
          </a:xfrm>
          <a:prstGeom prst="rect">
            <a:avLst/>
          </a:prstGeom>
        </p:spPr>
      </p:pic>
      <p:sp>
        <p:nvSpPr>
          <p:cNvPr id="9" name="Content Placeholder 2">
            <a:extLst>
              <a:ext uri="{FF2B5EF4-FFF2-40B4-BE49-F238E27FC236}">
                <a16:creationId xmlns:a16="http://schemas.microsoft.com/office/drawing/2014/main" xmlns="" id="{0E6D5503-2E9D-3842-949C-E938F0804315}"/>
              </a:ext>
            </a:extLst>
          </p:cNvPr>
          <p:cNvSpPr>
            <a:spLocks noGrp="1"/>
          </p:cNvSpPr>
          <p:nvPr>
            <p:ph idx="1"/>
          </p:nvPr>
        </p:nvSpPr>
        <p:spPr>
          <a:xfrm>
            <a:off x="5120344" y="4158457"/>
            <a:ext cx="6316850" cy="4351338"/>
          </a:xfrm>
        </p:spPr>
        <p:txBody>
          <a:bodyPr>
            <a:normAutofit/>
          </a:bodyPr>
          <a:lstStyle/>
          <a:p>
            <a:pPr marL="0" indent="0">
              <a:buNone/>
            </a:pPr>
            <a:r>
              <a:rPr lang="en-US" sz="3200" dirty="0"/>
              <a:t>Includes changing policy, operations and physical assets to modify supply chains, capital projects, community engagements and regulations </a:t>
            </a:r>
          </a:p>
        </p:txBody>
      </p:sp>
      <p:sp>
        <p:nvSpPr>
          <p:cNvPr id="10" name="TextBox 9">
            <a:extLst>
              <a:ext uri="{FF2B5EF4-FFF2-40B4-BE49-F238E27FC236}">
                <a16:creationId xmlns:a16="http://schemas.microsoft.com/office/drawing/2014/main" xmlns="" id="{9EC02F1F-7C95-5045-82C3-11DC57931A7B}"/>
              </a:ext>
            </a:extLst>
          </p:cNvPr>
          <p:cNvSpPr txBox="1"/>
          <p:nvPr/>
        </p:nvSpPr>
        <p:spPr>
          <a:xfrm>
            <a:off x="5120344" y="1593280"/>
            <a:ext cx="6316850" cy="2062103"/>
          </a:xfrm>
          <a:prstGeom prst="rect">
            <a:avLst/>
          </a:prstGeom>
          <a:noFill/>
        </p:spPr>
        <p:txBody>
          <a:bodyPr wrap="square" rtlCol="0">
            <a:spAutoFit/>
          </a:bodyPr>
          <a:lstStyle/>
          <a:p>
            <a:r>
              <a:rPr lang="en-US" sz="3200" dirty="0"/>
              <a:t>An adjustment to the changing climate that minimizes negative effects on human lives and livelihoods</a:t>
            </a:r>
          </a:p>
        </p:txBody>
      </p:sp>
    </p:spTree>
    <p:extLst>
      <p:ext uri="{BB962C8B-B14F-4D97-AF65-F5344CB8AC3E}">
        <p14:creationId xmlns:p14="http://schemas.microsoft.com/office/powerpoint/2010/main" val="99359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SEA LEVEL RISE READINESS</a:t>
            </a:r>
          </a:p>
        </p:txBody>
      </p:sp>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Social score</a:t>
                      </a:r>
                    </a:p>
                  </a:txBody>
                  <a:tcPr anchor="ctr">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Economic score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Governmental score</a:t>
                      </a:r>
                    </a:p>
                  </a:txBody>
                  <a:tcPr anchor="ctr">
                    <a:lnL w="19050" cap="flat" cmpd="sng" algn="ctr">
                      <a:solidFill>
                        <a:schemeClr val="bg1"/>
                      </a:solidFill>
                      <a:prstDash val="solid"/>
                      <a:round/>
                      <a:headEnd type="none" w="med" len="med"/>
                      <a:tailEnd type="none" w="med" len="med"/>
                    </a:lnL>
                    <a:solidFill>
                      <a:srgbClr val="053259"/>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31647C"/>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Civic engagement</a:t>
                      </a:r>
                    </a:p>
                    <a:p>
                      <a:pPr marL="342900" indent="-222250">
                        <a:buFont typeface="Arial" panose="020B0604020202020204" pitchFamily="34" charset="0"/>
                        <a:buChar char="•"/>
                      </a:pPr>
                      <a:r>
                        <a:rPr lang="en-US" sz="1600" dirty="0"/>
                        <a:t>General innovation capabilities</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342900" indent="-222250">
                        <a:buFont typeface="Arial" panose="020B0604020202020204" pitchFamily="34" charset="0"/>
                        <a:buChar char="•"/>
                      </a:pPr>
                      <a:r>
                        <a:rPr lang="en-US" sz="1600" dirty="0"/>
                        <a:t>Bond worthiness</a:t>
                      </a:r>
                    </a:p>
                    <a:p>
                      <a:pPr marL="342900" indent="-222250">
                        <a:buFont typeface="Arial" panose="020B0604020202020204" pitchFamily="34" charset="0"/>
                        <a:buChar char="•"/>
                      </a:pPr>
                      <a:r>
                        <a:rPr lang="en-US" sz="1600" dirty="0"/>
                        <a:t>City debt per resident</a:t>
                      </a:r>
                    </a:p>
                    <a:p>
                      <a:pPr marL="342900" indent="-222250">
                        <a:buFont typeface="Arial" panose="020B0604020202020204" pitchFamily="34" charset="0"/>
                        <a:buChar char="•"/>
                      </a:pPr>
                      <a:r>
                        <a:rPr lang="en-US" sz="1600" dirty="0"/>
                        <a:t>Tax incentives for renewable energy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285750" indent="-285750">
                        <a:lnSpc>
                          <a:spcPct val="100000"/>
                        </a:lnSpc>
                        <a:buFont typeface="Arial" panose="020B0604020202020204" pitchFamily="34" charset="0"/>
                        <a:buChar char="•"/>
                      </a:pPr>
                      <a:r>
                        <a:rPr lang="en-US" sz="1600" dirty="0"/>
                        <a:t>Estimated % adults who think global warming is already harming people in the US or will within 10 years</a:t>
                      </a:r>
                    </a:p>
                    <a:p>
                      <a:pPr marL="285750" indent="-285750">
                        <a:lnSpc>
                          <a:spcPct val="100000"/>
                        </a:lnSpc>
                        <a:buFont typeface="Arial" panose="020B0604020202020204" pitchFamily="34" charset="0"/>
                        <a:buChar char="•"/>
                      </a:pPr>
                      <a:r>
                        <a:rPr lang="en-US" sz="1600" dirty="0"/>
                        <a:t>% population with a 12</a:t>
                      </a:r>
                      <a:r>
                        <a:rPr lang="en-US" sz="1600" baseline="30000" dirty="0"/>
                        <a:t>th</a:t>
                      </a:r>
                      <a:r>
                        <a:rPr lang="en-US" sz="1600" dirty="0"/>
                        <a:t> grade education or higher</a:t>
                      </a:r>
                    </a:p>
                    <a:p>
                      <a:pPr marL="285750" indent="-285750">
                        <a:lnSpc>
                          <a:spcPct val="100000"/>
                        </a:lnSpc>
                        <a:buFont typeface="Arial" panose="020B0604020202020204" pitchFamily="34" charset="0"/>
                        <a:buChar char="•"/>
                      </a:pPr>
                      <a:r>
                        <a:rPr lang="en-US" sz="1600" dirty="0"/>
                        <a:t>Total no. of federal public corruption convictions by district</a:t>
                      </a:r>
                    </a:p>
                  </a:txBody>
                  <a:tcP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681774783"/>
                  </a:ext>
                </a:extLst>
              </a:tr>
            </a:tbl>
          </a:graphicData>
        </a:graphic>
      </p:graphicFrame>
      <p:graphicFrame>
        <p:nvGraphicFramePr>
          <p:cNvPr id="6" name="Table 5">
            <a:extLst>
              <a:ext uri="{FF2B5EF4-FFF2-40B4-BE49-F238E27FC236}">
                <a16:creationId xmlns:a16="http://schemas.microsoft.com/office/drawing/2014/main" xmlns="" id="{AF039AFD-C0B3-F444-B7E5-51FAEE1DB89D}"/>
              </a:ext>
            </a:extLst>
          </p:cNvPr>
          <p:cNvGraphicFramePr>
            <a:graphicFrameLocks noGrp="1"/>
          </p:cNvGraphicFramePr>
          <p:nvPr>
            <p:extLst>
              <p:ext uri="{D42A27DB-BD31-4B8C-83A1-F6EECF244321}">
                <p14:modId xmlns:p14="http://schemas.microsoft.com/office/powerpoint/2010/main" val="838699721"/>
              </p:ext>
            </p:extLst>
          </p:nvPr>
        </p:nvGraphicFramePr>
        <p:xfrm>
          <a:off x="810176" y="1567121"/>
          <a:ext cx="8037262" cy="1280160"/>
        </p:xfrm>
        <a:graphic>
          <a:graphicData uri="http://schemas.openxmlformats.org/drawingml/2006/table">
            <a:tbl>
              <a:tblPr firstRow="1" bandRow="1">
                <a:tableStyleId>{2D5ABB26-0587-4C30-8999-92F81FD0307C}</a:tableStyleId>
              </a:tblPr>
              <a:tblGrid>
                <a:gridCol w="4018631">
                  <a:extLst>
                    <a:ext uri="{9D8B030D-6E8A-4147-A177-3AD203B41FA5}">
                      <a16:colId xmlns:a16="http://schemas.microsoft.com/office/drawing/2014/main" xmlns="" val="243804267"/>
                    </a:ext>
                  </a:extLst>
                </a:gridCol>
                <a:gridCol w="4018631">
                  <a:extLst>
                    <a:ext uri="{9D8B030D-6E8A-4147-A177-3AD203B41FA5}">
                      <a16:colId xmlns:a16="http://schemas.microsoft.com/office/drawing/2014/main" xmlns="" val="135042047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sea level rise in 2040 for intermediate scenario</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cost of 1 ft SLR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extLst>
                  <a:ext uri="{0D108BD9-81ED-4DB2-BD59-A6C34878D82A}">
                    <a16:rowId xmlns:a16="http://schemas.microsoft.com/office/drawing/2014/main" xmlns="" val="366537999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74267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SEA LEVEL RISE IN OUR NEIGHBORHOODS</a:t>
            </a:r>
            <a:endParaRPr lang="en-US" dirty="0"/>
          </a:p>
        </p:txBody>
      </p:sp>
      <p:sp>
        <p:nvSpPr>
          <p:cNvPr id="4" name="TextBox 3">
            <a:extLst>
              <a:ext uri="{FF2B5EF4-FFF2-40B4-BE49-F238E27FC236}">
                <a16:creationId xmlns:a16="http://schemas.microsoft.com/office/drawing/2014/main" xmlns="" id="{C1EA7AF0-23FF-414E-8E14-91D938D0F510}"/>
              </a:ext>
            </a:extLst>
          </p:cNvPr>
          <p:cNvSpPr txBox="1"/>
          <p:nvPr/>
        </p:nvSpPr>
        <p:spPr>
          <a:xfrm>
            <a:off x="838200" y="1398300"/>
            <a:ext cx="10042173" cy="584775"/>
          </a:xfrm>
          <a:prstGeom prst="rect">
            <a:avLst/>
          </a:prstGeom>
          <a:noFill/>
        </p:spPr>
        <p:txBody>
          <a:bodyPr wrap="none" rtlCol="0">
            <a:spAutoFit/>
          </a:bodyPr>
          <a:lstStyle/>
          <a:p>
            <a:r>
              <a:rPr lang="en-US" sz="3200" dirty="0"/>
              <a:t>[Built Environment Indicator]  </a:t>
            </a:r>
            <a:r>
              <a:rPr lang="en-US" sz="3200" b="1" dirty="0"/>
              <a:t>x</a:t>
            </a:r>
            <a:r>
              <a:rPr lang="en-US" sz="3200" dirty="0"/>
              <a:t>  [Social Vulnerability Factor]</a:t>
            </a:r>
          </a:p>
        </p:txBody>
      </p:sp>
      <p:sp>
        <p:nvSpPr>
          <p:cNvPr id="5"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1013202" y="2383563"/>
            <a:ext cx="9758120" cy="4001738"/>
          </a:xfrm>
        </p:spPr>
        <p:txBody>
          <a:bodyPr/>
          <a:lstStyle/>
          <a:p>
            <a:endParaRPr lang="en-US" dirty="0"/>
          </a:p>
        </p:txBody>
      </p:sp>
    </p:spTree>
    <p:extLst>
      <p:ext uri="{BB962C8B-B14F-4D97-AF65-F5344CB8AC3E}">
        <p14:creationId xmlns:p14="http://schemas.microsoft.com/office/powerpoint/2010/main" val="1609288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a:xfrm>
            <a:off x="721895" y="365125"/>
            <a:ext cx="10631905" cy="1325563"/>
          </a:xfrm>
        </p:spPr>
        <p:txBody>
          <a:bodyPr/>
          <a:lstStyle/>
          <a:p>
            <a:r>
              <a:rPr lang="en-US" b="1" dirty="0">
                <a:solidFill>
                  <a:srgbClr val="002060"/>
                </a:solidFill>
              </a:rPr>
              <a:t>RISING TO THE CHALLENGE OF SEA LEVEL RISE</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838200" y="2707657"/>
            <a:ext cx="4245244" cy="4001738"/>
          </a:xfrm>
        </p:spPr>
        <p:txBody>
          <a:bodyPr/>
          <a:lstStyle/>
          <a:p>
            <a:pPr marL="0" indent="0">
              <a:buNone/>
            </a:pPr>
            <a:r>
              <a:rPr lang="en-US" dirty="0"/>
              <a:t>Reduce risk:</a:t>
            </a:r>
          </a:p>
          <a:p>
            <a:endParaRPr lang="en-US" dirty="0"/>
          </a:p>
        </p:txBody>
      </p:sp>
      <p:sp>
        <p:nvSpPr>
          <p:cNvPr id="5" name="Content Placeholder 2">
            <a:extLst>
              <a:ext uri="{FF2B5EF4-FFF2-40B4-BE49-F238E27FC236}">
                <a16:creationId xmlns:a16="http://schemas.microsoft.com/office/drawing/2014/main" xmlns="" id="{EFD1CEAD-A9A5-1542-A718-E8FB9D4AB284}"/>
              </a:ext>
            </a:extLst>
          </p:cNvPr>
          <p:cNvSpPr txBox="1">
            <a:spLocks/>
          </p:cNvSpPr>
          <p:nvPr/>
        </p:nvSpPr>
        <p:spPr>
          <a:xfrm>
            <a:off x="5950058" y="2707657"/>
            <a:ext cx="4245244" cy="4001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Increase readiness:</a:t>
            </a:r>
          </a:p>
          <a:p>
            <a:endParaRPr lang="en-US" dirty="0"/>
          </a:p>
        </p:txBody>
      </p:sp>
      <p:sp>
        <p:nvSpPr>
          <p:cNvPr id="6" name="TextBox 5">
            <a:extLst>
              <a:ext uri="{FF2B5EF4-FFF2-40B4-BE49-F238E27FC236}">
                <a16:creationId xmlns:a16="http://schemas.microsoft.com/office/drawing/2014/main" xmlns="" id="{9BD3B398-4267-744D-B2FC-C4AF174E8D3E}"/>
              </a:ext>
            </a:extLst>
          </p:cNvPr>
          <p:cNvSpPr txBox="1"/>
          <p:nvPr/>
        </p:nvSpPr>
        <p:spPr>
          <a:xfrm>
            <a:off x="838200" y="1574257"/>
            <a:ext cx="5088957" cy="584775"/>
          </a:xfrm>
          <a:prstGeom prst="rect">
            <a:avLst/>
          </a:prstGeom>
          <a:noFill/>
        </p:spPr>
        <p:txBody>
          <a:bodyPr wrap="none" rtlCol="0">
            <a:spAutoFit/>
          </a:bodyPr>
          <a:lstStyle/>
          <a:p>
            <a:r>
              <a:rPr lang="en-US" sz="3200" b="1" dirty="0"/>
              <a:t>Actions our city can take to…</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160" y="-1888"/>
            <a:ext cx="1767840" cy="796176"/>
          </a:xfrm>
          <a:prstGeom prst="rect">
            <a:avLst/>
          </a:prstGeom>
        </p:spPr>
      </p:pic>
    </p:spTree>
    <p:extLst>
      <p:ext uri="{BB962C8B-B14F-4D97-AF65-F5344CB8AC3E}">
        <p14:creationId xmlns:p14="http://schemas.microsoft.com/office/powerpoint/2010/main" val="205907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DROUGHT RISK</a:t>
            </a:r>
          </a:p>
        </p:txBody>
      </p:sp>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ext uri="{D42A27DB-BD31-4B8C-83A1-F6EECF244321}">
                <p14:modId xmlns:p14="http://schemas.microsoft.com/office/powerpoint/2010/main" val="3668576402"/>
              </p:ext>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Exposure score</a:t>
                      </a:r>
                    </a:p>
                  </a:txBody>
                  <a:tcPr anchor="ctr">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Adaptive capacity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Sensitivity score</a:t>
                      </a:r>
                    </a:p>
                  </a:txBody>
                  <a:tcPr anchor="ctr">
                    <a:lnL w="19050" cap="flat" cmpd="sng" algn="ctr">
                      <a:solidFill>
                        <a:schemeClr val="bg1"/>
                      </a:solidFill>
                      <a:prstDash val="solid"/>
                      <a:round/>
                      <a:headEnd type="none" w="med" len="med"/>
                      <a:tailEnd type="none" w="med" len="med"/>
                    </a:lnL>
                    <a:solidFill>
                      <a:srgbClr val="D55E3A"/>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E39973"/>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Population density</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342900" indent="-222250">
                        <a:buFont typeface="Arial" panose="020B0604020202020204" pitchFamily="34" charset="0"/>
                        <a:buChar char="•"/>
                      </a:pPr>
                      <a:r>
                        <a:rPr lang="en-US" sz="1600" dirty="0"/>
                        <a:t>Existence of drought management plans</a:t>
                      </a:r>
                    </a:p>
                    <a:p>
                      <a:pPr marL="342900" indent="-222250">
                        <a:buFont typeface="Arial" panose="020B0604020202020204" pitchFamily="34" charset="0"/>
                        <a:buChar char="•"/>
                      </a:pPr>
                      <a:r>
                        <a:rPr lang="en-US" sz="1600" dirty="0"/>
                        <a:t>Existence of water management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285750" indent="-285750">
                        <a:lnSpc>
                          <a:spcPct val="100000"/>
                        </a:lnSpc>
                        <a:buFont typeface="Arial" panose="020B0604020202020204" pitchFamily="34" charset="0"/>
                        <a:buChar char="•"/>
                      </a:pPr>
                      <a:r>
                        <a:rPr lang="en-US" sz="1600" dirty="0"/>
                        <a:t>Baseline water stress</a:t>
                      </a:r>
                    </a:p>
                    <a:p>
                      <a:pPr marL="285750" indent="-285750">
                        <a:lnSpc>
                          <a:spcPct val="100000"/>
                        </a:lnSpc>
                        <a:buFont typeface="Arial" panose="020B0604020202020204" pitchFamily="34" charset="0"/>
                        <a:buChar char="•"/>
                      </a:pPr>
                      <a:r>
                        <a:rPr lang="en-US" sz="1600" dirty="0"/>
                        <a:t>% of GDP based on water intensive industries</a:t>
                      </a:r>
                    </a:p>
                    <a:p>
                      <a:pPr marL="285750" indent="-285750">
                        <a:lnSpc>
                          <a:spcPct val="100000"/>
                        </a:lnSpc>
                        <a:buFont typeface="Arial" panose="020B0604020202020204" pitchFamily="34" charset="0"/>
                        <a:buChar char="•"/>
                      </a:pPr>
                      <a:r>
                        <a:rPr lang="en-US" sz="1600" dirty="0"/>
                        <a:t>% of workforce in farming, fishing and forestry</a:t>
                      </a:r>
                    </a:p>
                  </a:txBody>
                  <a:tcPr>
                    <a:lnL w="19050" cap="flat" cmpd="sng" algn="ctr">
                      <a:solidFill>
                        <a:schemeClr val="bg1"/>
                      </a:solidFill>
                      <a:prstDash val="solid"/>
                      <a:round/>
                      <a:headEnd type="none" w="med" len="med"/>
                      <a:tailEnd type="none" w="med" len="med"/>
                    </a:lnL>
                    <a:solidFill>
                      <a:srgbClr val="E39973">
                        <a:alpha val="50000"/>
                      </a:srgbClr>
                    </a:solidFill>
                  </a:tcPr>
                </a:tc>
                <a:extLst>
                  <a:ext uri="{0D108BD9-81ED-4DB2-BD59-A6C34878D82A}">
                    <a16:rowId xmlns:a16="http://schemas.microsoft.com/office/drawing/2014/main" xmlns="" val="681774783"/>
                  </a:ext>
                </a:extLst>
              </a:tr>
            </a:tbl>
          </a:graphicData>
        </a:graphic>
      </p:graphicFrame>
      <p:graphicFrame>
        <p:nvGraphicFramePr>
          <p:cNvPr id="5" name="Table 4">
            <a:extLst>
              <a:ext uri="{FF2B5EF4-FFF2-40B4-BE49-F238E27FC236}">
                <a16:creationId xmlns:a16="http://schemas.microsoft.com/office/drawing/2014/main" xmlns="" id="{E627D6A1-0712-C84D-9150-9045A0CF1A66}"/>
              </a:ext>
            </a:extLst>
          </p:cNvPr>
          <p:cNvGraphicFramePr>
            <a:graphicFrameLocks noGrp="1"/>
          </p:cNvGraphicFramePr>
          <p:nvPr>
            <p:extLst>
              <p:ext uri="{D42A27DB-BD31-4B8C-83A1-F6EECF244321}">
                <p14:modId xmlns:p14="http://schemas.microsoft.com/office/powerpoint/2010/main" val="3402068107"/>
              </p:ext>
            </p:extLst>
          </p:nvPr>
        </p:nvGraphicFramePr>
        <p:xfrm>
          <a:off x="810176" y="1567121"/>
          <a:ext cx="1069254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gridCol w="3564180">
                  <a:extLst>
                    <a:ext uri="{9D8B030D-6E8A-4147-A177-3AD203B41FA5}">
                      <a16:colId xmlns:a16="http://schemas.microsoft.com/office/drawing/2014/main" xmlns="" val="262614350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drought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cost </a:t>
                      </a:r>
                      <a:br>
                        <a:rPr lang="en-US" sz="2400" dirty="0">
                          <a:solidFill>
                            <a:schemeClr val="tx1"/>
                          </a:solidFill>
                        </a:rPr>
                      </a:br>
                      <a:r>
                        <a:rPr lang="en-US" sz="2400" dirty="0">
                          <a:solidFill>
                            <a:schemeClr val="tx1"/>
                          </a:solidFill>
                        </a:rPr>
                        <a:t>of drought event</a:t>
                      </a:r>
                    </a:p>
                  </a:txBody>
                  <a:tcPr anchor="ct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solidFill>
                      <a:srgbClr val="99C2D1">
                        <a:alpha val="25000"/>
                      </a:srgbClr>
                    </a:solidFill>
                  </a:tcPr>
                </a:tc>
                <a:extLst>
                  <a:ext uri="{0D108BD9-81ED-4DB2-BD59-A6C34878D82A}">
                    <a16:rowId xmlns:a16="http://schemas.microsoft.com/office/drawing/2014/main" xmlns="" val="366537999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11930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DROUGHT READINESS</a:t>
            </a:r>
          </a:p>
        </p:txBody>
      </p:sp>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Social score</a:t>
                      </a:r>
                    </a:p>
                  </a:txBody>
                  <a:tcPr anchor="ctr">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Economic score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Governmental score</a:t>
                      </a:r>
                    </a:p>
                  </a:txBody>
                  <a:tcPr anchor="ctr">
                    <a:lnL w="19050" cap="flat" cmpd="sng" algn="ctr">
                      <a:solidFill>
                        <a:schemeClr val="bg1"/>
                      </a:solidFill>
                      <a:prstDash val="solid"/>
                      <a:round/>
                      <a:headEnd type="none" w="med" len="med"/>
                      <a:tailEnd type="none" w="med" len="med"/>
                    </a:lnL>
                    <a:solidFill>
                      <a:srgbClr val="053259"/>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31647C"/>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Civic engagement</a:t>
                      </a:r>
                    </a:p>
                    <a:p>
                      <a:pPr marL="342900" indent="-222250">
                        <a:buFont typeface="Arial" panose="020B0604020202020204" pitchFamily="34" charset="0"/>
                        <a:buChar char="•"/>
                      </a:pPr>
                      <a:r>
                        <a:rPr lang="en-US" sz="1600" dirty="0"/>
                        <a:t>General innovation capabilities</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342900" indent="-222250">
                        <a:buFont typeface="Arial" panose="020B0604020202020204" pitchFamily="34" charset="0"/>
                        <a:buChar char="•"/>
                      </a:pPr>
                      <a:r>
                        <a:rPr lang="en-US" sz="1600" dirty="0"/>
                        <a:t>Bond worthiness</a:t>
                      </a:r>
                    </a:p>
                    <a:p>
                      <a:pPr marL="342900" indent="-222250">
                        <a:buFont typeface="Arial" panose="020B0604020202020204" pitchFamily="34" charset="0"/>
                        <a:buChar char="•"/>
                      </a:pPr>
                      <a:r>
                        <a:rPr lang="en-US" sz="1600" dirty="0"/>
                        <a:t>City debt per resident</a:t>
                      </a:r>
                    </a:p>
                    <a:p>
                      <a:pPr marL="342900" indent="-222250">
                        <a:buFont typeface="Arial" panose="020B0604020202020204" pitchFamily="34" charset="0"/>
                        <a:buChar char="•"/>
                      </a:pPr>
                      <a:r>
                        <a:rPr lang="en-US" sz="1600" dirty="0"/>
                        <a:t>Tax incentives for renewable energy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285750" indent="-285750">
                        <a:lnSpc>
                          <a:spcPct val="100000"/>
                        </a:lnSpc>
                        <a:buFont typeface="Arial" panose="020B0604020202020204" pitchFamily="34" charset="0"/>
                        <a:buChar char="•"/>
                      </a:pPr>
                      <a:r>
                        <a:rPr lang="en-US" sz="1600" dirty="0"/>
                        <a:t>Estimated % adults who think global warming is already harming people in the US or will within 10 years</a:t>
                      </a:r>
                    </a:p>
                    <a:p>
                      <a:pPr marL="285750" indent="-285750">
                        <a:lnSpc>
                          <a:spcPct val="100000"/>
                        </a:lnSpc>
                        <a:buFont typeface="Arial" panose="020B0604020202020204" pitchFamily="34" charset="0"/>
                        <a:buChar char="•"/>
                      </a:pPr>
                      <a:r>
                        <a:rPr lang="en-US" sz="1600" dirty="0"/>
                        <a:t>% population with a 12</a:t>
                      </a:r>
                      <a:r>
                        <a:rPr lang="en-US" sz="1600" baseline="30000" dirty="0"/>
                        <a:t>th</a:t>
                      </a:r>
                      <a:r>
                        <a:rPr lang="en-US" sz="1600" dirty="0"/>
                        <a:t> grade education or higher</a:t>
                      </a:r>
                    </a:p>
                    <a:p>
                      <a:pPr marL="285750" indent="-285750">
                        <a:lnSpc>
                          <a:spcPct val="100000"/>
                        </a:lnSpc>
                        <a:buFont typeface="Arial" panose="020B0604020202020204" pitchFamily="34" charset="0"/>
                        <a:buChar char="•"/>
                      </a:pPr>
                      <a:r>
                        <a:rPr lang="en-US" sz="1600" dirty="0"/>
                        <a:t>Total no. of federal public corruption convictions by district</a:t>
                      </a:r>
                    </a:p>
                  </a:txBody>
                  <a:tcP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681774783"/>
                  </a:ext>
                </a:extLst>
              </a:tr>
            </a:tbl>
          </a:graphicData>
        </a:graphic>
      </p:graphicFrame>
      <p:graphicFrame>
        <p:nvGraphicFramePr>
          <p:cNvPr id="5" name="Table 4">
            <a:extLst>
              <a:ext uri="{FF2B5EF4-FFF2-40B4-BE49-F238E27FC236}">
                <a16:creationId xmlns:a16="http://schemas.microsoft.com/office/drawing/2014/main" xmlns="" id="{4FAFC12B-FF77-ED4B-97EC-C0EDAB7ADF07}"/>
              </a:ext>
            </a:extLst>
          </p:cNvPr>
          <p:cNvGraphicFramePr>
            <a:graphicFrameLocks noGrp="1"/>
          </p:cNvGraphicFramePr>
          <p:nvPr>
            <p:extLst>
              <p:ext uri="{D42A27DB-BD31-4B8C-83A1-F6EECF244321}">
                <p14:modId xmlns:p14="http://schemas.microsoft.com/office/powerpoint/2010/main" val="1518545526"/>
              </p:ext>
            </p:extLst>
          </p:nvPr>
        </p:nvGraphicFramePr>
        <p:xfrm>
          <a:off x="810176" y="1567121"/>
          <a:ext cx="1069254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gridCol w="3564180">
                  <a:extLst>
                    <a:ext uri="{9D8B030D-6E8A-4147-A177-3AD203B41FA5}">
                      <a16:colId xmlns:a16="http://schemas.microsoft.com/office/drawing/2014/main" xmlns="" val="262614350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drought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cost </a:t>
                      </a:r>
                      <a:br>
                        <a:rPr lang="en-US" sz="2400" dirty="0">
                          <a:solidFill>
                            <a:schemeClr val="tx1"/>
                          </a:solidFill>
                        </a:rPr>
                      </a:br>
                      <a:r>
                        <a:rPr lang="en-US" sz="2400" dirty="0">
                          <a:solidFill>
                            <a:schemeClr val="tx1"/>
                          </a:solidFill>
                        </a:rPr>
                        <a:t>of drought event</a:t>
                      </a:r>
                    </a:p>
                  </a:txBody>
                  <a:tcPr anchor="ct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solidFill>
                      <a:srgbClr val="99C2D1">
                        <a:alpha val="25000"/>
                      </a:srgbClr>
                    </a:solidFill>
                  </a:tcPr>
                </a:tc>
                <a:extLst>
                  <a:ext uri="{0D108BD9-81ED-4DB2-BD59-A6C34878D82A}">
                    <a16:rowId xmlns:a16="http://schemas.microsoft.com/office/drawing/2014/main" xmlns="" val="366537999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04995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DROUGHT IN OUR NEIGHBORHOODS</a:t>
            </a:r>
            <a:endParaRPr lang="en-US" dirty="0"/>
          </a:p>
        </p:txBody>
      </p:sp>
      <p:sp>
        <p:nvSpPr>
          <p:cNvPr id="4" name="TextBox 3">
            <a:extLst>
              <a:ext uri="{FF2B5EF4-FFF2-40B4-BE49-F238E27FC236}">
                <a16:creationId xmlns:a16="http://schemas.microsoft.com/office/drawing/2014/main" xmlns="" id="{C1EA7AF0-23FF-414E-8E14-91D938D0F510}"/>
              </a:ext>
            </a:extLst>
          </p:cNvPr>
          <p:cNvSpPr txBox="1"/>
          <p:nvPr/>
        </p:nvSpPr>
        <p:spPr>
          <a:xfrm>
            <a:off x="838200" y="1398300"/>
            <a:ext cx="10042173" cy="584775"/>
          </a:xfrm>
          <a:prstGeom prst="rect">
            <a:avLst/>
          </a:prstGeom>
          <a:noFill/>
        </p:spPr>
        <p:txBody>
          <a:bodyPr wrap="none" rtlCol="0">
            <a:spAutoFit/>
          </a:bodyPr>
          <a:lstStyle/>
          <a:p>
            <a:r>
              <a:rPr lang="en-US" sz="3200" dirty="0"/>
              <a:t>[Built Environment Indicator]  </a:t>
            </a:r>
            <a:r>
              <a:rPr lang="en-US" sz="3200" b="1" dirty="0"/>
              <a:t>x</a:t>
            </a:r>
            <a:r>
              <a:rPr lang="en-US" sz="3200" dirty="0"/>
              <a:t>  [Social Vulnerability Factor]</a:t>
            </a:r>
          </a:p>
        </p:txBody>
      </p:sp>
      <p:sp>
        <p:nvSpPr>
          <p:cNvPr id="5"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1013202" y="2383563"/>
            <a:ext cx="9758120" cy="4001738"/>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23125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RISING TO THE CHALLENGE OF DROUGHT</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838200" y="2707657"/>
            <a:ext cx="4245244" cy="4001738"/>
          </a:xfrm>
        </p:spPr>
        <p:txBody>
          <a:bodyPr/>
          <a:lstStyle/>
          <a:p>
            <a:pPr marL="0" indent="0">
              <a:buNone/>
            </a:pPr>
            <a:r>
              <a:rPr lang="en-US" dirty="0"/>
              <a:t>Reduce risk:</a:t>
            </a:r>
          </a:p>
          <a:p>
            <a:endParaRPr lang="en-US" dirty="0"/>
          </a:p>
        </p:txBody>
      </p:sp>
      <p:sp>
        <p:nvSpPr>
          <p:cNvPr id="5" name="Content Placeholder 2">
            <a:extLst>
              <a:ext uri="{FF2B5EF4-FFF2-40B4-BE49-F238E27FC236}">
                <a16:creationId xmlns:a16="http://schemas.microsoft.com/office/drawing/2014/main" xmlns="" id="{EFD1CEAD-A9A5-1542-A718-E8FB9D4AB284}"/>
              </a:ext>
            </a:extLst>
          </p:cNvPr>
          <p:cNvSpPr txBox="1">
            <a:spLocks/>
          </p:cNvSpPr>
          <p:nvPr/>
        </p:nvSpPr>
        <p:spPr>
          <a:xfrm>
            <a:off x="5950058" y="2707657"/>
            <a:ext cx="4245244" cy="4001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Increase readiness:</a:t>
            </a:r>
          </a:p>
          <a:p>
            <a:endParaRPr lang="en-US" dirty="0"/>
          </a:p>
        </p:txBody>
      </p:sp>
      <p:sp>
        <p:nvSpPr>
          <p:cNvPr id="6" name="TextBox 5">
            <a:extLst>
              <a:ext uri="{FF2B5EF4-FFF2-40B4-BE49-F238E27FC236}">
                <a16:creationId xmlns:a16="http://schemas.microsoft.com/office/drawing/2014/main" xmlns="" id="{9BD3B398-4267-744D-B2FC-C4AF174E8D3E}"/>
              </a:ext>
            </a:extLst>
          </p:cNvPr>
          <p:cNvSpPr txBox="1"/>
          <p:nvPr/>
        </p:nvSpPr>
        <p:spPr>
          <a:xfrm>
            <a:off x="838200" y="1574257"/>
            <a:ext cx="5088957" cy="584775"/>
          </a:xfrm>
          <a:prstGeom prst="rect">
            <a:avLst/>
          </a:prstGeom>
          <a:noFill/>
        </p:spPr>
        <p:txBody>
          <a:bodyPr wrap="none" rtlCol="0">
            <a:spAutoFit/>
          </a:bodyPr>
          <a:lstStyle/>
          <a:p>
            <a:r>
              <a:rPr lang="en-US" sz="3200" b="1" dirty="0"/>
              <a:t>Actions our city can take to…</a:t>
            </a:r>
          </a:p>
        </p:txBody>
      </p:sp>
    </p:spTree>
    <p:extLst>
      <p:ext uri="{BB962C8B-B14F-4D97-AF65-F5344CB8AC3E}">
        <p14:creationId xmlns:p14="http://schemas.microsoft.com/office/powerpoint/2010/main" val="242671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HOW DOES OUR CITY COMPARE?</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1013202" y="2383563"/>
            <a:ext cx="9758120" cy="4001738"/>
          </a:xfrm>
        </p:spPr>
        <p:txBody>
          <a:bodyPr/>
          <a:lstStyle/>
          <a:p>
            <a:endParaRPr lang="en-US" dirty="0"/>
          </a:p>
        </p:txBody>
      </p:sp>
      <p:sp>
        <p:nvSpPr>
          <p:cNvPr id="4" name="TextBox 3">
            <a:extLst>
              <a:ext uri="{FF2B5EF4-FFF2-40B4-BE49-F238E27FC236}">
                <a16:creationId xmlns:a16="http://schemas.microsoft.com/office/drawing/2014/main" xmlns="" id="{C1EA7AF0-23FF-414E-8E14-91D938D0F510}"/>
              </a:ext>
            </a:extLst>
          </p:cNvPr>
          <p:cNvSpPr txBox="1"/>
          <p:nvPr/>
        </p:nvSpPr>
        <p:spPr>
          <a:xfrm>
            <a:off x="838200" y="1452350"/>
            <a:ext cx="3479863" cy="584775"/>
          </a:xfrm>
          <a:prstGeom prst="rect">
            <a:avLst/>
          </a:prstGeom>
          <a:noFill/>
        </p:spPr>
        <p:txBody>
          <a:bodyPr wrap="none" rtlCol="0">
            <a:spAutoFit/>
          </a:bodyPr>
          <a:lstStyle/>
          <a:p>
            <a:r>
              <a:rPr lang="en-US" sz="3200" dirty="0"/>
              <a:t>Our city and others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9362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CONCLUSIONS</a:t>
            </a:r>
            <a:endParaRPr lang="en-US" dirty="0"/>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838200" y="1813302"/>
            <a:ext cx="9758120" cy="4571999"/>
          </a:xfrm>
        </p:spPr>
        <p:txBody>
          <a:bodyPr/>
          <a:lstStyle/>
          <a:p>
            <a:pPr marL="0" indent="0">
              <a:buNone/>
            </a:pPr>
            <a:r>
              <a:rPr lang="en-US" b="1" dirty="0"/>
              <a:t>Priority hazard</a:t>
            </a:r>
            <a:r>
              <a:rPr lang="en-US" dirty="0"/>
              <a:t>:</a:t>
            </a:r>
          </a:p>
          <a:p>
            <a:pPr marL="0" indent="0">
              <a:buNone/>
            </a:pPr>
            <a:endParaRPr lang="en-US" dirty="0"/>
          </a:p>
          <a:p>
            <a:pPr marL="0" indent="0">
              <a:buNone/>
            </a:pPr>
            <a:r>
              <a:rPr lang="en-US" b="1" dirty="0"/>
              <a:t>Neighborhoods</a:t>
            </a:r>
            <a:r>
              <a:rPr lang="en-US" dirty="0"/>
              <a:t>:</a:t>
            </a:r>
          </a:p>
          <a:p>
            <a:pPr marL="0" indent="0">
              <a:buNone/>
            </a:pPr>
            <a:endParaRPr lang="en-US" dirty="0"/>
          </a:p>
          <a:p>
            <a:pPr marL="0" indent="0">
              <a:buNone/>
            </a:pPr>
            <a:r>
              <a:rPr lang="en-US" b="1" dirty="0"/>
              <a:t>Resources to leverage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299499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5325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a:xfrm>
            <a:off x="838199" y="1186535"/>
            <a:ext cx="10515600" cy="1325563"/>
          </a:xfrm>
        </p:spPr>
        <p:txBody>
          <a:bodyPr>
            <a:normAutofit/>
          </a:bodyPr>
          <a:lstStyle/>
          <a:p>
            <a:pPr algn="ctr"/>
            <a:r>
              <a:rPr lang="en-US" sz="7200" b="1" dirty="0">
                <a:solidFill>
                  <a:schemeClr val="bg1"/>
                </a:solidFill>
                <a:latin typeface="+mn-lt"/>
              </a:rPr>
              <a:t>THANK YOU</a:t>
            </a:r>
            <a:endParaRPr lang="en-US" sz="7200" dirty="0">
              <a:solidFill>
                <a:schemeClr val="bg1"/>
              </a:solidFill>
              <a:latin typeface="+mn-lt"/>
            </a:endParaRPr>
          </a:p>
        </p:txBody>
      </p:sp>
      <p:sp>
        <p:nvSpPr>
          <p:cNvPr id="3"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3267559" y="3347634"/>
            <a:ext cx="5656881" cy="3208148"/>
          </a:xfrm>
        </p:spPr>
        <p:txBody>
          <a:bodyPr>
            <a:normAutofit/>
          </a:bodyPr>
          <a:lstStyle/>
          <a:p>
            <a:pPr marL="0" indent="0" algn="ctr">
              <a:buNone/>
            </a:pPr>
            <a:r>
              <a:rPr lang="en-US" sz="3600" b="1" dirty="0">
                <a:solidFill>
                  <a:srgbClr val="99C2D1"/>
                </a:solidFill>
              </a:rPr>
              <a:t>Questions?</a:t>
            </a:r>
            <a:endParaRPr lang="en-US" sz="3600" dirty="0">
              <a:solidFill>
                <a:srgbClr val="99C2D1"/>
              </a:solidFill>
            </a:endParaRPr>
          </a:p>
        </p:txBody>
      </p:sp>
    </p:spTree>
    <p:extLst>
      <p:ext uri="{BB962C8B-B14F-4D97-AF65-F5344CB8AC3E}">
        <p14:creationId xmlns:p14="http://schemas.microsoft.com/office/powerpoint/2010/main" val="310336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a:xfrm>
            <a:off x="636104" y="264716"/>
            <a:ext cx="10515600" cy="1325563"/>
          </a:xfrm>
        </p:spPr>
        <p:txBody>
          <a:bodyPr/>
          <a:lstStyle/>
          <a:p>
            <a:r>
              <a:rPr lang="en-US" b="1" dirty="0">
                <a:solidFill>
                  <a:srgbClr val="002060"/>
                </a:solidFill>
              </a:rPr>
              <a:t>RISK AND READINESS</a:t>
            </a:r>
          </a:p>
        </p:txBody>
      </p:sp>
      <p:pic>
        <p:nvPicPr>
          <p:cNvPr id="4" name="Picture 3">
            <a:extLst>
              <a:ext uri="{FF2B5EF4-FFF2-40B4-BE49-F238E27FC236}">
                <a16:creationId xmlns:a16="http://schemas.microsoft.com/office/drawing/2014/main" xmlns="" id="{51CC644B-FE7B-164C-BC07-E43AB65E8642}"/>
              </a:ext>
            </a:extLst>
          </p:cNvPr>
          <p:cNvPicPr>
            <a:picLocks noChangeAspect="1"/>
          </p:cNvPicPr>
          <p:nvPr/>
        </p:nvPicPr>
        <p:blipFill>
          <a:blip r:embed="rId3"/>
          <a:stretch>
            <a:fillRect/>
          </a:stretch>
        </p:blipFill>
        <p:spPr>
          <a:xfrm>
            <a:off x="377686" y="1593280"/>
            <a:ext cx="4620455" cy="4635857"/>
          </a:xfrm>
          <a:prstGeom prst="rect">
            <a:avLst/>
          </a:prstGeom>
        </p:spPr>
      </p:pic>
      <p:sp>
        <p:nvSpPr>
          <p:cNvPr id="5" name="TextBox 4">
            <a:extLst>
              <a:ext uri="{FF2B5EF4-FFF2-40B4-BE49-F238E27FC236}">
                <a16:creationId xmlns:a16="http://schemas.microsoft.com/office/drawing/2014/main" xmlns="" id="{D5F6A097-4307-1942-9A3B-6793FD369C28}"/>
              </a:ext>
            </a:extLst>
          </p:cNvPr>
          <p:cNvSpPr txBox="1"/>
          <p:nvPr/>
        </p:nvSpPr>
        <p:spPr>
          <a:xfrm>
            <a:off x="5412658" y="1678767"/>
            <a:ext cx="6335394" cy="3293209"/>
          </a:xfrm>
          <a:prstGeom prst="rect">
            <a:avLst/>
          </a:prstGeom>
          <a:noFill/>
        </p:spPr>
        <p:txBody>
          <a:bodyPr wrap="square" rtlCol="0">
            <a:spAutoFit/>
          </a:bodyPr>
          <a:lstStyle/>
          <a:p>
            <a:r>
              <a:rPr lang="en-US" sz="3200" b="1" dirty="0">
                <a:solidFill>
                  <a:schemeClr val="accent2">
                    <a:lumMod val="75000"/>
                  </a:schemeClr>
                </a:solidFill>
              </a:rPr>
              <a:t>Risk</a:t>
            </a:r>
            <a:r>
              <a:rPr lang="en-US" sz="3200" dirty="0"/>
              <a:t>: A city’s vulnerability to climate change. </a:t>
            </a:r>
            <a:r>
              <a:rPr lang="en-US" sz="3200" dirty="0" smtClean="0"/>
              <a:t>Risk</a:t>
            </a:r>
            <a:r>
              <a:rPr lang="en-US" sz="3200" dirty="0" smtClean="0"/>
              <a:t> incorporates:</a:t>
            </a:r>
            <a:endParaRPr lang="en-US" sz="3200" dirty="0"/>
          </a:p>
          <a:p>
            <a:pPr marL="914400" lvl="1" indent="-457200">
              <a:lnSpc>
                <a:spcPct val="150000"/>
              </a:lnSpc>
              <a:buFont typeface="Arial" panose="020B0604020202020204" pitchFamily="34" charset="0"/>
              <a:buChar char="•"/>
            </a:pPr>
            <a:r>
              <a:rPr lang="en-US" sz="3200" dirty="0"/>
              <a:t>Exposure</a:t>
            </a:r>
          </a:p>
          <a:p>
            <a:pPr marL="914400" lvl="1" indent="-457200">
              <a:lnSpc>
                <a:spcPct val="150000"/>
              </a:lnSpc>
              <a:buFont typeface="Arial" panose="020B0604020202020204" pitchFamily="34" charset="0"/>
              <a:buChar char="•"/>
            </a:pPr>
            <a:r>
              <a:rPr lang="en-US" sz="3200" dirty="0"/>
              <a:t>Sensitivity</a:t>
            </a:r>
          </a:p>
          <a:p>
            <a:pPr marL="914400" lvl="1" indent="-457200">
              <a:lnSpc>
                <a:spcPct val="150000"/>
              </a:lnSpc>
              <a:buFont typeface="Arial" panose="020B0604020202020204" pitchFamily="34" charset="0"/>
              <a:buChar char="•"/>
            </a:pPr>
            <a:r>
              <a:rPr lang="en-US" sz="3200" dirty="0"/>
              <a:t>Adaptive Capacity</a:t>
            </a:r>
          </a:p>
        </p:txBody>
      </p:sp>
      <p:sp>
        <p:nvSpPr>
          <p:cNvPr id="12" name="Freeform 11">
            <a:extLst>
              <a:ext uri="{FF2B5EF4-FFF2-40B4-BE49-F238E27FC236}">
                <a16:creationId xmlns:a16="http://schemas.microsoft.com/office/drawing/2014/main" xmlns="" id="{DBF69E30-9F8D-394E-8B93-6CFDF7C9D38F}"/>
              </a:ext>
            </a:extLst>
          </p:cNvPr>
          <p:cNvSpPr/>
          <p:nvPr/>
        </p:nvSpPr>
        <p:spPr>
          <a:xfrm>
            <a:off x="447040" y="3749040"/>
            <a:ext cx="4561840" cy="2265680"/>
          </a:xfrm>
          <a:custGeom>
            <a:avLst/>
            <a:gdLst>
              <a:gd name="connsiteX0" fmla="*/ 30480 w 4561840"/>
              <a:gd name="connsiteY0" fmla="*/ 0 h 2265680"/>
              <a:gd name="connsiteX1" fmla="*/ 1666240 w 4561840"/>
              <a:gd name="connsiteY1" fmla="*/ 20320 h 2265680"/>
              <a:gd name="connsiteX2" fmla="*/ 1788160 w 4561840"/>
              <a:gd name="connsiteY2" fmla="*/ 386080 h 2265680"/>
              <a:gd name="connsiteX3" fmla="*/ 2052320 w 4561840"/>
              <a:gd name="connsiteY3" fmla="*/ 579120 h 2265680"/>
              <a:gd name="connsiteX4" fmla="*/ 2438400 w 4561840"/>
              <a:gd name="connsiteY4" fmla="*/ 589280 h 2265680"/>
              <a:gd name="connsiteX5" fmla="*/ 2763520 w 4561840"/>
              <a:gd name="connsiteY5" fmla="*/ 375920 h 2265680"/>
              <a:gd name="connsiteX6" fmla="*/ 2875280 w 4561840"/>
              <a:gd name="connsiteY6" fmla="*/ 20320 h 2265680"/>
              <a:gd name="connsiteX7" fmla="*/ 4561840 w 4561840"/>
              <a:gd name="connsiteY7" fmla="*/ 40640 h 2265680"/>
              <a:gd name="connsiteX8" fmla="*/ 4257040 w 4561840"/>
              <a:gd name="connsiteY8" fmla="*/ 1137920 h 2265680"/>
              <a:gd name="connsiteX9" fmla="*/ 3302000 w 4561840"/>
              <a:gd name="connsiteY9" fmla="*/ 2052320 h 2265680"/>
              <a:gd name="connsiteX10" fmla="*/ 2113280 w 4561840"/>
              <a:gd name="connsiteY10" fmla="*/ 2265680 h 2265680"/>
              <a:gd name="connsiteX11" fmla="*/ 792480 w 4561840"/>
              <a:gd name="connsiteY11" fmla="*/ 1838960 h 2265680"/>
              <a:gd name="connsiteX12" fmla="*/ 0 w 4561840"/>
              <a:gd name="connsiteY12" fmla="*/ 396240 h 2265680"/>
              <a:gd name="connsiteX13" fmla="*/ 30480 w 4561840"/>
              <a:gd name="connsiteY13" fmla="*/ 0 h 2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1840" h="2265680">
                <a:moveTo>
                  <a:pt x="30480" y="0"/>
                </a:moveTo>
                <a:lnTo>
                  <a:pt x="1666240" y="20320"/>
                </a:lnTo>
                <a:lnTo>
                  <a:pt x="1788160" y="386080"/>
                </a:lnTo>
                <a:lnTo>
                  <a:pt x="2052320" y="579120"/>
                </a:lnTo>
                <a:lnTo>
                  <a:pt x="2438400" y="589280"/>
                </a:lnTo>
                <a:lnTo>
                  <a:pt x="2763520" y="375920"/>
                </a:lnTo>
                <a:lnTo>
                  <a:pt x="2875280" y="20320"/>
                </a:lnTo>
                <a:lnTo>
                  <a:pt x="4561840" y="40640"/>
                </a:lnTo>
                <a:lnTo>
                  <a:pt x="4257040" y="1137920"/>
                </a:lnTo>
                <a:lnTo>
                  <a:pt x="3302000" y="2052320"/>
                </a:lnTo>
                <a:lnTo>
                  <a:pt x="2113280" y="2265680"/>
                </a:lnTo>
                <a:lnTo>
                  <a:pt x="792480" y="1838960"/>
                </a:lnTo>
                <a:lnTo>
                  <a:pt x="0" y="396240"/>
                </a:lnTo>
                <a:lnTo>
                  <a:pt x="30480"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298076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a:xfrm>
            <a:off x="636104" y="267717"/>
            <a:ext cx="10515600" cy="1325563"/>
          </a:xfrm>
        </p:spPr>
        <p:txBody>
          <a:bodyPr/>
          <a:lstStyle/>
          <a:p>
            <a:r>
              <a:rPr lang="en-US" b="1" dirty="0">
                <a:solidFill>
                  <a:srgbClr val="002060"/>
                </a:solidFill>
              </a:rPr>
              <a:t>RISK AND READINESS</a:t>
            </a:r>
          </a:p>
        </p:txBody>
      </p:sp>
      <p:pic>
        <p:nvPicPr>
          <p:cNvPr id="4" name="Picture 3">
            <a:extLst>
              <a:ext uri="{FF2B5EF4-FFF2-40B4-BE49-F238E27FC236}">
                <a16:creationId xmlns:a16="http://schemas.microsoft.com/office/drawing/2014/main" xmlns="" id="{51CC644B-FE7B-164C-BC07-E43AB65E8642}"/>
              </a:ext>
            </a:extLst>
          </p:cNvPr>
          <p:cNvPicPr>
            <a:picLocks noChangeAspect="1"/>
          </p:cNvPicPr>
          <p:nvPr/>
        </p:nvPicPr>
        <p:blipFill>
          <a:blip r:embed="rId3"/>
          <a:stretch>
            <a:fillRect/>
          </a:stretch>
        </p:blipFill>
        <p:spPr>
          <a:xfrm>
            <a:off x="377686" y="1593280"/>
            <a:ext cx="4620455" cy="4635857"/>
          </a:xfrm>
          <a:prstGeom prst="rect">
            <a:avLst/>
          </a:prstGeom>
        </p:spPr>
      </p:pic>
      <p:sp>
        <p:nvSpPr>
          <p:cNvPr id="8" name="TextBox 7">
            <a:extLst>
              <a:ext uri="{FF2B5EF4-FFF2-40B4-BE49-F238E27FC236}">
                <a16:creationId xmlns:a16="http://schemas.microsoft.com/office/drawing/2014/main" xmlns="" id="{AD1241D9-DF4D-294B-A5A6-012624346047}"/>
              </a:ext>
            </a:extLst>
          </p:cNvPr>
          <p:cNvSpPr txBox="1"/>
          <p:nvPr/>
        </p:nvSpPr>
        <p:spPr>
          <a:xfrm>
            <a:off x="5197945" y="1593280"/>
            <a:ext cx="6550108" cy="4201791"/>
          </a:xfrm>
          <a:prstGeom prst="rect">
            <a:avLst/>
          </a:prstGeom>
          <a:noFill/>
        </p:spPr>
        <p:txBody>
          <a:bodyPr wrap="square" rtlCol="0">
            <a:spAutoFit/>
          </a:bodyPr>
          <a:lstStyle/>
          <a:p>
            <a:r>
              <a:rPr lang="en-US" sz="3200" b="1" dirty="0">
                <a:solidFill>
                  <a:schemeClr val="accent5">
                    <a:lumMod val="50000"/>
                  </a:schemeClr>
                </a:solidFill>
              </a:rPr>
              <a:t>Readiness</a:t>
            </a:r>
            <a:r>
              <a:rPr lang="en-US" sz="3200" dirty="0"/>
              <a:t>: The capacity of an urban society has to mobilize adaptation investments from private sectors, and to target investments more effectively</a:t>
            </a:r>
            <a:r>
              <a:rPr lang="en-US" sz="3200" dirty="0" smtClean="0"/>
              <a:t>.</a:t>
            </a:r>
            <a:endParaRPr lang="en-US" sz="3200" dirty="0"/>
          </a:p>
          <a:p>
            <a:pPr marL="914400" lvl="1" indent="-457200">
              <a:lnSpc>
                <a:spcPct val="150000"/>
              </a:lnSpc>
              <a:buFont typeface="Arial" panose="020B0604020202020204" pitchFamily="34" charset="0"/>
              <a:buChar char="•"/>
            </a:pPr>
            <a:r>
              <a:rPr lang="en-US" sz="3200" dirty="0"/>
              <a:t>Economic Readiness</a:t>
            </a:r>
          </a:p>
          <a:p>
            <a:pPr marL="914400" lvl="1" indent="-457200">
              <a:lnSpc>
                <a:spcPct val="150000"/>
              </a:lnSpc>
              <a:buFont typeface="Arial" panose="020B0604020202020204" pitchFamily="34" charset="0"/>
              <a:buChar char="•"/>
            </a:pPr>
            <a:r>
              <a:rPr lang="en-US" sz="3200" dirty="0"/>
              <a:t>Governance Readiness</a:t>
            </a:r>
          </a:p>
          <a:p>
            <a:pPr marL="914400" lvl="1" indent="-457200">
              <a:lnSpc>
                <a:spcPct val="150000"/>
              </a:lnSpc>
              <a:buFont typeface="Arial" panose="020B0604020202020204" pitchFamily="34" charset="0"/>
              <a:buChar char="•"/>
            </a:pPr>
            <a:r>
              <a:rPr lang="en-US" sz="3200" dirty="0"/>
              <a:t>Social Readiness </a:t>
            </a:r>
          </a:p>
        </p:txBody>
      </p:sp>
      <p:sp>
        <p:nvSpPr>
          <p:cNvPr id="6" name="Freeform 5">
            <a:extLst>
              <a:ext uri="{FF2B5EF4-FFF2-40B4-BE49-F238E27FC236}">
                <a16:creationId xmlns:a16="http://schemas.microsoft.com/office/drawing/2014/main" xmlns="" id="{8599746F-22DA-A144-A4AA-E20AFAD8F4B8}"/>
              </a:ext>
            </a:extLst>
          </p:cNvPr>
          <p:cNvSpPr/>
          <p:nvPr/>
        </p:nvSpPr>
        <p:spPr>
          <a:xfrm rot="10800000">
            <a:off x="436301" y="1491491"/>
            <a:ext cx="4561840" cy="2265680"/>
          </a:xfrm>
          <a:custGeom>
            <a:avLst/>
            <a:gdLst>
              <a:gd name="connsiteX0" fmla="*/ 30480 w 4561840"/>
              <a:gd name="connsiteY0" fmla="*/ 0 h 2265680"/>
              <a:gd name="connsiteX1" fmla="*/ 1666240 w 4561840"/>
              <a:gd name="connsiteY1" fmla="*/ 20320 h 2265680"/>
              <a:gd name="connsiteX2" fmla="*/ 1788160 w 4561840"/>
              <a:gd name="connsiteY2" fmla="*/ 386080 h 2265680"/>
              <a:gd name="connsiteX3" fmla="*/ 2052320 w 4561840"/>
              <a:gd name="connsiteY3" fmla="*/ 579120 h 2265680"/>
              <a:gd name="connsiteX4" fmla="*/ 2438400 w 4561840"/>
              <a:gd name="connsiteY4" fmla="*/ 589280 h 2265680"/>
              <a:gd name="connsiteX5" fmla="*/ 2763520 w 4561840"/>
              <a:gd name="connsiteY5" fmla="*/ 375920 h 2265680"/>
              <a:gd name="connsiteX6" fmla="*/ 2875280 w 4561840"/>
              <a:gd name="connsiteY6" fmla="*/ 20320 h 2265680"/>
              <a:gd name="connsiteX7" fmla="*/ 4561840 w 4561840"/>
              <a:gd name="connsiteY7" fmla="*/ 40640 h 2265680"/>
              <a:gd name="connsiteX8" fmla="*/ 4257040 w 4561840"/>
              <a:gd name="connsiteY8" fmla="*/ 1137920 h 2265680"/>
              <a:gd name="connsiteX9" fmla="*/ 3302000 w 4561840"/>
              <a:gd name="connsiteY9" fmla="*/ 2052320 h 2265680"/>
              <a:gd name="connsiteX10" fmla="*/ 2113280 w 4561840"/>
              <a:gd name="connsiteY10" fmla="*/ 2265680 h 2265680"/>
              <a:gd name="connsiteX11" fmla="*/ 792480 w 4561840"/>
              <a:gd name="connsiteY11" fmla="*/ 1838960 h 2265680"/>
              <a:gd name="connsiteX12" fmla="*/ 0 w 4561840"/>
              <a:gd name="connsiteY12" fmla="*/ 396240 h 2265680"/>
              <a:gd name="connsiteX13" fmla="*/ 30480 w 4561840"/>
              <a:gd name="connsiteY13" fmla="*/ 0 h 2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1840" h="2265680">
                <a:moveTo>
                  <a:pt x="30480" y="0"/>
                </a:moveTo>
                <a:lnTo>
                  <a:pt x="1666240" y="20320"/>
                </a:lnTo>
                <a:lnTo>
                  <a:pt x="1788160" y="386080"/>
                </a:lnTo>
                <a:lnTo>
                  <a:pt x="2052320" y="579120"/>
                </a:lnTo>
                <a:lnTo>
                  <a:pt x="2438400" y="589280"/>
                </a:lnTo>
                <a:lnTo>
                  <a:pt x="2763520" y="375920"/>
                </a:lnTo>
                <a:lnTo>
                  <a:pt x="2875280" y="20320"/>
                </a:lnTo>
                <a:lnTo>
                  <a:pt x="4561840" y="40640"/>
                </a:lnTo>
                <a:lnTo>
                  <a:pt x="4257040" y="1137920"/>
                </a:lnTo>
                <a:lnTo>
                  <a:pt x="3302000" y="2052320"/>
                </a:lnTo>
                <a:lnTo>
                  <a:pt x="2113280" y="2265680"/>
                </a:lnTo>
                <a:lnTo>
                  <a:pt x="792480" y="1838960"/>
                </a:lnTo>
                <a:lnTo>
                  <a:pt x="0" y="396240"/>
                </a:lnTo>
                <a:lnTo>
                  <a:pt x="30480"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01930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ND-GAIN URBAN ADAPTATION ASSESSMENT</a:t>
            </a:r>
          </a:p>
        </p:txBody>
      </p:sp>
      <p:sp>
        <p:nvSpPr>
          <p:cNvPr id="3" name="Content Placeholder 2">
            <a:extLst>
              <a:ext uri="{FF2B5EF4-FFF2-40B4-BE49-F238E27FC236}">
                <a16:creationId xmlns:a16="http://schemas.microsoft.com/office/drawing/2014/main" xmlns="" id="{3EF82BDC-AE2A-E842-A004-ABFF485F1107}"/>
              </a:ext>
            </a:extLst>
          </p:cNvPr>
          <p:cNvSpPr>
            <a:spLocks noGrp="1"/>
          </p:cNvSpPr>
          <p:nvPr>
            <p:ph idx="1"/>
          </p:nvPr>
        </p:nvSpPr>
        <p:spPr>
          <a:xfrm>
            <a:off x="3811675" y="1837982"/>
            <a:ext cx="7334120" cy="4351338"/>
          </a:xfrm>
        </p:spPr>
        <p:txBody>
          <a:bodyPr>
            <a:normAutofit/>
          </a:bodyPr>
          <a:lstStyle/>
          <a:p>
            <a:r>
              <a:rPr lang="en-US" dirty="0"/>
              <a:t>Online, data-rich tool for visually connecting city’s vulnerabilities to climate disasters, adaptive capacities, and how these are distributed within a city</a:t>
            </a:r>
          </a:p>
          <a:p>
            <a:r>
              <a:rPr lang="en-US" dirty="0"/>
              <a:t>Led by the Notre Dame Global Adaptation Initiative (ND-GAIN), funded by the </a:t>
            </a:r>
            <a:r>
              <a:rPr lang="en-US" dirty="0">
                <a:hlinkClick r:id="rId3"/>
              </a:rPr>
              <a:t>Kresge Foundation</a:t>
            </a:r>
            <a:endParaRPr lang="en-US" dirty="0"/>
          </a:p>
          <a:p>
            <a:r>
              <a:rPr lang="en-US" dirty="0"/>
              <a:t>Data from over 270 U.S cities in all 50 states and Puerto Rico</a:t>
            </a:r>
          </a:p>
          <a:p>
            <a:pPr marL="0" indent="0">
              <a:buNone/>
            </a:pPr>
            <a:endParaRPr lang="en-US" dirty="0"/>
          </a:p>
        </p:txBody>
      </p:sp>
      <p:pic>
        <p:nvPicPr>
          <p:cNvPr id="6" name="Picture 5">
            <a:extLst>
              <a:ext uri="{FF2B5EF4-FFF2-40B4-BE49-F238E27FC236}">
                <a16:creationId xmlns:a16="http://schemas.microsoft.com/office/drawing/2014/main" xmlns="" id="{A762CFCE-40A5-394C-BC71-5C9EB789C0C3}"/>
              </a:ext>
            </a:extLst>
          </p:cNvPr>
          <p:cNvPicPr>
            <a:picLocks noChangeAspect="1"/>
          </p:cNvPicPr>
          <p:nvPr/>
        </p:nvPicPr>
        <p:blipFill rotWithShape="1">
          <a:blip r:embed="rId4"/>
          <a:srcRect l="13336" r="16033"/>
          <a:stretch/>
        </p:blipFill>
        <p:spPr>
          <a:xfrm>
            <a:off x="838200" y="2185987"/>
            <a:ext cx="2328862" cy="3297237"/>
          </a:xfrm>
          <a:prstGeom prst="rect">
            <a:avLst/>
          </a:prstGeom>
        </p:spPr>
      </p:pic>
    </p:spTree>
    <p:extLst>
      <p:ext uri="{BB962C8B-B14F-4D97-AF65-F5344CB8AC3E}">
        <p14:creationId xmlns:p14="http://schemas.microsoft.com/office/powerpoint/2010/main" val="317808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UAA PROFILE</a:t>
            </a:r>
          </a:p>
        </p:txBody>
      </p:sp>
      <p:graphicFrame>
        <p:nvGraphicFramePr>
          <p:cNvPr id="4" name="Table 3">
            <a:extLst>
              <a:ext uri="{FF2B5EF4-FFF2-40B4-BE49-F238E27FC236}">
                <a16:creationId xmlns:a16="http://schemas.microsoft.com/office/drawing/2014/main" xmlns="" id="{2982F1F9-B21E-EC42-989C-74F8E5DABF81}"/>
              </a:ext>
            </a:extLst>
          </p:cNvPr>
          <p:cNvGraphicFramePr>
            <a:graphicFrameLocks noGrp="1"/>
          </p:cNvGraphicFramePr>
          <p:nvPr>
            <p:extLst>
              <p:ext uri="{D42A27DB-BD31-4B8C-83A1-F6EECF244321}">
                <p14:modId xmlns:p14="http://schemas.microsoft.com/office/powerpoint/2010/main" val="2313739803"/>
              </p:ext>
            </p:extLst>
          </p:nvPr>
        </p:nvGraphicFramePr>
        <p:xfrm>
          <a:off x="833436" y="1905528"/>
          <a:ext cx="10485353" cy="4145280"/>
        </p:xfrm>
        <a:graphic>
          <a:graphicData uri="http://schemas.openxmlformats.org/drawingml/2006/table">
            <a:tbl>
              <a:tblPr firstRow="1" bandRow="1">
                <a:tableStyleId>{5C22544A-7EE6-4342-B048-85BDC9FD1C3A}</a:tableStyleId>
              </a:tblPr>
              <a:tblGrid>
                <a:gridCol w="1893094">
                  <a:extLst>
                    <a:ext uri="{9D8B030D-6E8A-4147-A177-3AD203B41FA5}">
                      <a16:colId xmlns:a16="http://schemas.microsoft.com/office/drawing/2014/main" xmlns="" val="1425995746"/>
                    </a:ext>
                  </a:extLst>
                </a:gridCol>
                <a:gridCol w="1561265">
                  <a:extLst>
                    <a:ext uri="{9D8B030D-6E8A-4147-A177-3AD203B41FA5}">
                      <a16:colId xmlns:a16="http://schemas.microsoft.com/office/drawing/2014/main" xmlns="" val="3355071404"/>
                    </a:ext>
                  </a:extLst>
                </a:gridCol>
                <a:gridCol w="1729946">
                  <a:extLst>
                    <a:ext uri="{9D8B030D-6E8A-4147-A177-3AD203B41FA5}">
                      <a16:colId xmlns:a16="http://schemas.microsoft.com/office/drawing/2014/main" xmlns="" val="2056448248"/>
                    </a:ext>
                  </a:extLst>
                </a:gridCol>
                <a:gridCol w="1717589">
                  <a:extLst>
                    <a:ext uri="{9D8B030D-6E8A-4147-A177-3AD203B41FA5}">
                      <a16:colId xmlns:a16="http://schemas.microsoft.com/office/drawing/2014/main" xmlns="" val="1901714456"/>
                    </a:ext>
                  </a:extLst>
                </a:gridCol>
                <a:gridCol w="1779373">
                  <a:extLst>
                    <a:ext uri="{9D8B030D-6E8A-4147-A177-3AD203B41FA5}">
                      <a16:colId xmlns:a16="http://schemas.microsoft.com/office/drawing/2014/main" xmlns="" val="686035435"/>
                    </a:ext>
                  </a:extLst>
                </a:gridCol>
                <a:gridCol w="1804086">
                  <a:extLst>
                    <a:ext uri="{9D8B030D-6E8A-4147-A177-3AD203B41FA5}">
                      <a16:colId xmlns:a16="http://schemas.microsoft.com/office/drawing/2014/main" xmlns="" val="1659928715"/>
                    </a:ext>
                  </a:extLst>
                </a:gridCol>
              </a:tblGrid>
              <a:tr h="370840">
                <a:tc>
                  <a:txBody>
                    <a:bodyPr/>
                    <a:lstStyle/>
                    <a:p>
                      <a:pPr algn="ctr"/>
                      <a:endParaRPr lang="en-US" sz="40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b="0" dirty="0">
                          <a:solidFill>
                            <a:srgbClr val="002060"/>
                          </a:solidFill>
                        </a:rPr>
                        <a:t>FLOOD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50000"/>
                      </a:srgbClr>
                    </a:solidFill>
                  </a:tcPr>
                </a:tc>
                <a:tc>
                  <a:txBody>
                    <a:bodyPr/>
                    <a:lstStyle/>
                    <a:p>
                      <a:pPr algn="ctr"/>
                      <a:r>
                        <a:rPr lang="en-US" sz="2800" b="0" dirty="0">
                          <a:solidFill>
                            <a:srgbClr val="002060"/>
                          </a:solidFill>
                        </a:rPr>
                        <a:t>HEAT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50000"/>
                      </a:srgbClr>
                    </a:solidFill>
                  </a:tcPr>
                </a:tc>
                <a:tc>
                  <a:txBody>
                    <a:bodyPr/>
                    <a:lstStyle/>
                    <a:p>
                      <a:pPr algn="ctr"/>
                      <a:r>
                        <a:rPr lang="en-US" sz="2800" b="0" dirty="0">
                          <a:solidFill>
                            <a:srgbClr val="002060"/>
                          </a:solidFill>
                        </a:rPr>
                        <a:t>COLD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50000"/>
                      </a:srgbClr>
                    </a:solidFill>
                  </a:tcPr>
                </a:tc>
                <a:tc>
                  <a:txBody>
                    <a:bodyPr/>
                    <a:lstStyle/>
                    <a:p>
                      <a:pPr algn="ctr"/>
                      <a:r>
                        <a:rPr lang="en-US" sz="2800" b="0" dirty="0">
                          <a:solidFill>
                            <a:srgbClr val="002060"/>
                          </a:solidFill>
                        </a:rPr>
                        <a:t>SEA LEVEL RISE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50000"/>
                      </a:srgbClr>
                    </a:solidFill>
                  </a:tcPr>
                </a:tc>
                <a:tc>
                  <a:txBody>
                    <a:bodyPr/>
                    <a:lstStyle/>
                    <a:p>
                      <a:pPr algn="ctr"/>
                      <a:r>
                        <a:rPr lang="en-US" sz="2800" b="0" dirty="0">
                          <a:solidFill>
                            <a:srgbClr val="002060"/>
                          </a:solidFill>
                        </a:rPr>
                        <a:t>DROUGHT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50000"/>
                      </a:srgbClr>
                    </a:solidFill>
                  </a:tcPr>
                </a:tc>
                <a:extLst>
                  <a:ext uri="{0D108BD9-81ED-4DB2-BD59-A6C34878D82A}">
                    <a16:rowId xmlns:a16="http://schemas.microsoft.com/office/drawing/2014/main" xmlns="" val="3364277661"/>
                  </a:ext>
                </a:extLst>
              </a:tr>
              <a:tr h="370840">
                <a:tc>
                  <a:txBody>
                    <a:bodyPr/>
                    <a:lstStyle/>
                    <a:p>
                      <a:pPr algn="l"/>
                      <a:r>
                        <a:rPr lang="en-US" sz="2400" dirty="0">
                          <a:solidFill>
                            <a:srgbClr val="053259"/>
                          </a:solidFill>
                        </a:rPr>
                        <a:t>Historical average cost (2011-2015)</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extLst>
                  <a:ext uri="{0D108BD9-81ED-4DB2-BD59-A6C34878D82A}">
                    <a16:rowId xmlns:a16="http://schemas.microsoft.com/office/drawing/2014/main" xmlns="" val="100790620"/>
                  </a:ext>
                </a:extLst>
              </a:tr>
              <a:tr h="370840">
                <a:tc>
                  <a:txBody>
                    <a:bodyPr/>
                    <a:lstStyle/>
                    <a:p>
                      <a:pPr algn="l"/>
                      <a:r>
                        <a:rPr lang="en-US" sz="2400" dirty="0">
                          <a:solidFill>
                            <a:srgbClr val="053259"/>
                          </a:solidFill>
                        </a:rPr>
                        <a:t>Probability of hazard event in 2040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extLst>
                  <a:ext uri="{0D108BD9-81ED-4DB2-BD59-A6C34878D82A}">
                    <a16:rowId xmlns:a16="http://schemas.microsoft.com/office/drawing/2014/main" xmlns="" val="398240456"/>
                  </a:ext>
                </a:extLst>
              </a:tr>
              <a:tr h="563670">
                <a:tc>
                  <a:txBody>
                    <a:bodyPr/>
                    <a:lstStyle/>
                    <a:p>
                      <a:pPr algn="l"/>
                      <a:r>
                        <a:rPr lang="en-US" sz="2400" dirty="0">
                          <a:solidFill>
                            <a:srgbClr val="053259"/>
                          </a:solidFill>
                        </a:rPr>
                        <a:t>Projected cost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tc>
                  <a:txBody>
                    <a:bodyPr/>
                    <a:lstStyle/>
                    <a:p>
                      <a:endParaRPr lang="en-US" sz="2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C2D1">
                        <a:alpha val="25000"/>
                      </a:srgbClr>
                    </a:solidFill>
                  </a:tcPr>
                </a:tc>
                <a:extLst>
                  <a:ext uri="{0D108BD9-81ED-4DB2-BD59-A6C34878D82A}">
                    <a16:rowId xmlns:a16="http://schemas.microsoft.com/office/drawing/2014/main" xmlns="" val="79861291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68512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FLOOD RISK</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4202634939"/>
              </p:ext>
            </p:extLst>
          </p:nvPr>
        </p:nvGraphicFramePr>
        <p:xfrm>
          <a:off x="810176" y="1567121"/>
          <a:ext cx="1069254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gridCol w="3564180">
                  <a:extLst>
                    <a:ext uri="{9D8B030D-6E8A-4147-A177-3AD203B41FA5}">
                      <a16:colId xmlns:a16="http://schemas.microsoft.com/office/drawing/2014/main" xmlns="" val="262614350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flood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cost </a:t>
                      </a:r>
                      <a:br>
                        <a:rPr lang="en-US" sz="2400" dirty="0">
                          <a:solidFill>
                            <a:schemeClr val="tx1"/>
                          </a:solidFill>
                        </a:rPr>
                      </a:br>
                      <a:r>
                        <a:rPr lang="en-US" sz="2400" dirty="0">
                          <a:solidFill>
                            <a:schemeClr val="tx1"/>
                          </a:solidFill>
                        </a:rPr>
                        <a:t>of flood event</a:t>
                      </a:r>
                    </a:p>
                  </a:txBody>
                  <a:tcPr anchor="ct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ext uri="{D42A27DB-BD31-4B8C-83A1-F6EECF244321}">
                <p14:modId xmlns:p14="http://schemas.microsoft.com/office/powerpoint/2010/main" val="3179171105"/>
              </p:ext>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Exposure score</a:t>
                      </a:r>
                    </a:p>
                  </a:txBody>
                  <a:tcPr anchor="ctr">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Adaptive capacity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55E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Sensitivity score</a:t>
                      </a:r>
                    </a:p>
                  </a:txBody>
                  <a:tcPr anchor="ctr">
                    <a:lnL w="19050" cap="flat" cmpd="sng" algn="ctr">
                      <a:solidFill>
                        <a:schemeClr val="bg1"/>
                      </a:solidFill>
                      <a:prstDash val="solid"/>
                      <a:round/>
                      <a:headEnd type="none" w="med" len="med"/>
                      <a:tailEnd type="none" w="med" len="med"/>
                    </a:lnL>
                    <a:solidFill>
                      <a:srgbClr val="D55E3A"/>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E39973"/>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 of buildings in high risk flood zone</a:t>
                      </a:r>
                    </a:p>
                    <a:p>
                      <a:pPr marL="342900" indent="-222250">
                        <a:buFont typeface="Arial" panose="020B0604020202020204" pitchFamily="34" charset="0"/>
                        <a:buChar char="•"/>
                      </a:pPr>
                      <a:r>
                        <a:rPr lang="en-US" sz="1600" dirty="0"/>
                        <a:t>% of cars in high risk flood zone</a:t>
                      </a:r>
                    </a:p>
                    <a:p>
                      <a:pPr marL="342900" indent="-222250">
                        <a:buFont typeface="Arial" panose="020B0604020202020204" pitchFamily="34" charset="0"/>
                        <a:buChar char="•"/>
                      </a:pPr>
                      <a:r>
                        <a:rPr lang="en-US" sz="1600" dirty="0"/>
                        <a:t>% of population living in high risk flood zone</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342900" indent="-222250">
                        <a:buFont typeface="Arial" panose="020B0604020202020204" pitchFamily="34" charset="0"/>
                        <a:buChar char="•"/>
                      </a:pPr>
                      <a:r>
                        <a:rPr lang="en-US" sz="1600" dirty="0"/>
                        <a:t>No. of acute care hospital beds available per 1000 residents</a:t>
                      </a:r>
                    </a:p>
                    <a:p>
                      <a:pPr marL="342900" indent="-222250">
                        <a:buFont typeface="Arial" panose="020B0604020202020204" pitchFamily="34" charset="0"/>
                        <a:buChar char="•"/>
                      </a:pPr>
                      <a:r>
                        <a:rPr lang="en-US" sz="1600" dirty="0"/>
                        <a:t>% of population with health insurance</a:t>
                      </a:r>
                    </a:p>
                    <a:p>
                      <a:pPr marL="342900" indent="-222250">
                        <a:buFont typeface="Arial" panose="020B0604020202020204" pitchFamily="34" charset="0"/>
                        <a:buChar char="•"/>
                      </a:pPr>
                      <a:r>
                        <a:rPr lang="en-US" sz="1600" dirty="0"/>
                        <a:t>Water quality enforcement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E39973">
                        <a:alpha val="50000"/>
                      </a:srgbClr>
                    </a:solidFill>
                  </a:tcPr>
                </a:tc>
                <a:tc>
                  <a:txBody>
                    <a:bodyPr/>
                    <a:lstStyle/>
                    <a:p>
                      <a:pPr marL="285750" lvl="0" indent="-285750">
                        <a:lnSpc>
                          <a:spcPct val="100000"/>
                        </a:lnSpc>
                        <a:buFont typeface="Arial" panose="020B0604020202020204" pitchFamily="34" charset="0"/>
                        <a:buChar char="•"/>
                      </a:pPr>
                      <a:r>
                        <a:rPr lang="en-US" sz="1600" dirty="0"/>
                        <a:t>% of area that is impervious surface</a:t>
                      </a:r>
                    </a:p>
                    <a:p>
                      <a:pPr marL="285750" lvl="0" indent="-285750">
                        <a:lnSpc>
                          <a:spcPct val="100000"/>
                        </a:lnSpc>
                        <a:buFont typeface="Arial" panose="020B0604020202020204" pitchFamily="34" charset="0"/>
                        <a:buChar char="•"/>
                      </a:pPr>
                      <a:r>
                        <a:rPr lang="en-US" sz="1600" dirty="0"/>
                        <a:t>% of buildings built before 1999</a:t>
                      </a:r>
                    </a:p>
                    <a:p>
                      <a:pPr marL="285750" lvl="0" indent="-285750">
                        <a:lnSpc>
                          <a:spcPct val="100000"/>
                        </a:lnSpc>
                        <a:buFont typeface="Arial" panose="020B0604020202020204" pitchFamily="34" charset="0"/>
                        <a:buChar char="•"/>
                      </a:pPr>
                      <a:r>
                        <a:rPr lang="en-US" sz="1600" dirty="0"/>
                        <a:t>% of households without access to a vehicle</a:t>
                      </a:r>
                    </a:p>
                    <a:p>
                      <a:pPr marL="285750" lvl="0" indent="-285750">
                        <a:lnSpc>
                          <a:spcPct val="100000"/>
                        </a:lnSpc>
                        <a:buFont typeface="Arial" panose="020B0604020202020204" pitchFamily="34" charset="0"/>
                        <a:buChar char="•"/>
                      </a:pPr>
                      <a:r>
                        <a:rPr lang="en-US" sz="1600" dirty="0"/>
                        <a:t>% of population spending over 50 percent of income on rent</a:t>
                      </a:r>
                    </a:p>
                    <a:p>
                      <a:pPr marL="285750" lvl="0" indent="-285750">
                        <a:lnSpc>
                          <a:spcPct val="100000"/>
                        </a:lnSpc>
                        <a:buFont typeface="Arial" panose="020B0604020202020204" pitchFamily="34" charset="0"/>
                        <a:buChar char="•"/>
                      </a:pPr>
                      <a:r>
                        <a:rPr lang="en-US" sz="1600" dirty="0"/>
                        <a:t>% of population that is 65 years or older living alone</a:t>
                      </a:r>
                    </a:p>
                    <a:p>
                      <a:pPr marL="285750" lvl="0" indent="-285750">
                        <a:lnSpc>
                          <a:spcPct val="100000"/>
                        </a:lnSpc>
                        <a:buFont typeface="Arial" panose="020B0604020202020204" pitchFamily="34" charset="0"/>
                        <a:buChar char="•"/>
                      </a:pPr>
                      <a:r>
                        <a:rPr lang="en-US" sz="1600" dirty="0"/>
                        <a:t>% of population that is under 5 years old</a:t>
                      </a:r>
                    </a:p>
                    <a:p>
                      <a:pPr marL="285750" lvl="0" indent="-285750">
                        <a:lnSpc>
                          <a:spcPct val="100000"/>
                        </a:lnSpc>
                        <a:buFont typeface="Arial" panose="020B0604020202020204" pitchFamily="34" charset="0"/>
                        <a:buChar char="•"/>
                      </a:pPr>
                      <a:r>
                        <a:rPr lang="en-US" sz="1600" dirty="0"/>
                        <a:t>% of total housing units that are mobile homes</a:t>
                      </a:r>
                    </a:p>
                  </a:txBody>
                  <a:tcPr>
                    <a:lnL w="19050" cap="flat" cmpd="sng" algn="ctr">
                      <a:solidFill>
                        <a:schemeClr val="bg1"/>
                      </a:solidFill>
                      <a:prstDash val="solid"/>
                      <a:round/>
                      <a:headEnd type="none" w="med" len="med"/>
                      <a:tailEnd type="none" w="med" len="med"/>
                    </a:lnL>
                    <a:solidFill>
                      <a:srgbClr val="E39973">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146185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325C5-0A21-614F-BCDD-6D102D51047A}"/>
              </a:ext>
            </a:extLst>
          </p:cNvPr>
          <p:cNvSpPr>
            <a:spLocks noGrp="1"/>
          </p:cNvSpPr>
          <p:nvPr>
            <p:ph type="title"/>
          </p:nvPr>
        </p:nvSpPr>
        <p:spPr/>
        <p:txBody>
          <a:bodyPr/>
          <a:lstStyle/>
          <a:p>
            <a:r>
              <a:rPr lang="en-US" b="1" dirty="0">
                <a:solidFill>
                  <a:srgbClr val="002060"/>
                </a:solidFill>
              </a:rPr>
              <a:t>OUR CITY’S FLOOD READINESS</a:t>
            </a:r>
          </a:p>
        </p:txBody>
      </p:sp>
      <p:graphicFrame>
        <p:nvGraphicFramePr>
          <p:cNvPr id="4" name="Table 3">
            <a:extLst>
              <a:ext uri="{FF2B5EF4-FFF2-40B4-BE49-F238E27FC236}">
                <a16:creationId xmlns:a16="http://schemas.microsoft.com/office/drawing/2014/main" xmlns="" id="{6BE8FF8A-86F9-5E4C-8331-9EE22B11E010}"/>
              </a:ext>
            </a:extLst>
          </p:cNvPr>
          <p:cNvGraphicFramePr>
            <a:graphicFrameLocks noGrp="1"/>
          </p:cNvGraphicFramePr>
          <p:nvPr>
            <p:extLst>
              <p:ext uri="{D42A27DB-BD31-4B8C-83A1-F6EECF244321}">
                <p14:modId xmlns:p14="http://schemas.microsoft.com/office/powerpoint/2010/main" val="577167012"/>
              </p:ext>
            </p:extLst>
          </p:nvPr>
        </p:nvGraphicFramePr>
        <p:xfrm>
          <a:off x="810176" y="1567121"/>
          <a:ext cx="10692540" cy="1280160"/>
        </p:xfrm>
        <a:graphic>
          <a:graphicData uri="http://schemas.openxmlformats.org/drawingml/2006/table">
            <a:tbl>
              <a:tblPr firstRow="1" bandRow="1">
                <a:tableStyleId>{2D5ABB26-0587-4C30-8999-92F81FD0307C}</a:tableStyleId>
              </a:tblPr>
              <a:tblGrid>
                <a:gridCol w="3564180">
                  <a:extLst>
                    <a:ext uri="{9D8B030D-6E8A-4147-A177-3AD203B41FA5}">
                      <a16:colId xmlns:a16="http://schemas.microsoft.com/office/drawing/2014/main" xmlns="" val="243804267"/>
                    </a:ext>
                  </a:extLst>
                </a:gridCol>
                <a:gridCol w="3564180">
                  <a:extLst>
                    <a:ext uri="{9D8B030D-6E8A-4147-A177-3AD203B41FA5}">
                      <a16:colId xmlns:a16="http://schemas.microsoft.com/office/drawing/2014/main" xmlns="" val="1350420474"/>
                    </a:ext>
                  </a:extLst>
                </a:gridCol>
                <a:gridCol w="3564180">
                  <a:extLst>
                    <a:ext uri="{9D8B030D-6E8A-4147-A177-3AD203B41FA5}">
                      <a16:colId xmlns:a16="http://schemas.microsoft.com/office/drawing/2014/main" xmlns="" val="262614350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Historical average cost (2011-2015)</a:t>
                      </a:r>
                    </a:p>
                  </a:txBody>
                  <a:tcPr anchor="ct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Probability of </a:t>
                      </a:r>
                      <a:br>
                        <a:rPr lang="en-US" sz="2400" dirty="0">
                          <a:solidFill>
                            <a:schemeClr val="tx1"/>
                          </a:solidFill>
                        </a:rPr>
                      </a:br>
                      <a:r>
                        <a:rPr lang="en-US" sz="2400" dirty="0">
                          <a:solidFill>
                            <a:schemeClr val="tx1"/>
                          </a:solidFill>
                        </a:rPr>
                        <a:t>flood event in 2040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Projected cost </a:t>
                      </a:r>
                      <a:br>
                        <a:rPr lang="en-US" sz="2400" dirty="0">
                          <a:solidFill>
                            <a:schemeClr val="tx1"/>
                          </a:solidFill>
                        </a:rPr>
                      </a:br>
                      <a:r>
                        <a:rPr lang="en-US" sz="2400" dirty="0">
                          <a:solidFill>
                            <a:schemeClr val="tx1"/>
                          </a:solidFill>
                        </a:rPr>
                        <a:t>of flood event</a:t>
                      </a:r>
                    </a:p>
                  </a:txBody>
                  <a:tcPr anchor="ct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3171132836"/>
                  </a:ext>
                </a:extLst>
              </a:tr>
              <a:tr h="269409">
                <a:tc>
                  <a:txBody>
                    <a:bodyPr/>
                    <a:lstStyle/>
                    <a:p>
                      <a:pPr algn="ctr"/>
                      <a:r>
                        <a:rPr lang="en-US" sz="2400" b="1" dirty="0">
                          <a:solidFill>
                            <a:schemeClr val="tx1"/>
                          </a:solidFill>
                        </a:rPr>
                        <a:t>[XX]</a:t>
                      </a:r>
                    </a:p>
                  </a:txBody>
                  <a:tcPr>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[XX]</a:t>
                      </a:r>
                    </a:p>
                  </a:txBody>
                  <a:tcPr>
                    <a:lnL w="19050" cap="flat" cmpd="sng" algn="ctr">
                      <a:solidFill>
                        <a:schemeClr val="bg1"/>
                      </a:solidFill>
                      <a:prstDash val="solid"/>
                      <a:round/>
                      <a:headEnd type="none" w="med" len="med"/>
                      <a:tailEnd type="none" w="med" len="med"/>
                    </a:lnL>
                    <a:solidFill>
                      <a:srgbClr val="99C2D1">
                        <a:alpha val="25000"/>
                      </a:srgbClr>
                    </a:solidFill>
                  </a:tcPr>
                </a:tc>
                <a:extLst>
                  <a:ext uri="{0D108BD9-81ED-4DB2-BD59-A6C34878D82A}">
                    <a16:rowId xmlns:a16="http://schemas.microsoft.com/office/drawing/2014/main" xmlns="" val="3665379998"/>
                  </a:ext>
                </a:extLst>
              </a:tr>
            </a:tbl>
          </a:graphicData>
        </a:graphic>
      </p:graphicFrame>
      <p:graphicFrame>
        <p:nvGraphicFramePr>
          <p:cNvPr id="8" name="Table 7">
            <a:extLst>
              <a:ext uri="{FF2B5EF4-FFF2-40B4-BE49-F238E27FC236}">
                <a16:creationId xmlns:a16="http://schemas.microsoft.com/office/drawing/2014/main" xmlns="" id="{0114D78E-C48F-FD46-947F-AC5DB8FFD946}"/>
              </a:ext>
            </a:extLst>
          </p:cNvPr>
          <p:cNvGraphicFramePr>
            <a:graphicFrameLocks noGrp="1"/>
          </p:cNvGraphicFramePr>
          <p:nvPr>
            <p:extLst>
              <p:ext uri="{D42A27DB-BD31-4B8C-83A1-F6EECF244321}">
                <p14:modId xmlns:p14="http://schemas.microsoft.com/office/powerpoint/2010/main" val="4215371952"/>
              </p:ext>
            </p:extLst>
          </p:nvPr>
        </p:nvGraphicFramePr>
        <p:xfrm>
          <a:off x="810176" y="3234871"/>
          <a:ext cx="10692540" cy="3158131"/>
        </p:xfrm>
        <a:graphic>
          <a:graphicData uri="http://schemas.openxmlformats.org/drawingml/2006/table">
            <a:tbl>
              <a:tblPr firstRow="1" bandRow="1">
                <a:tableStyleId>{2D5ABB26-0587-4C30-8999-92F81FD0307C}</a:tableStyleId>
              </a:tblPr>
              <a:tblGrid>
                <a:gridCol w="2538505">
                  <a:extLst>
                    <a:ext uri="{9D8B030D-6E8A-4147-A177-3AD203B41FA5}">
                      <a16:colId xmlns:a16="http://schemas.microsoft.com/office/drawing/2014/main" xmlns="" val="243804267"/>
                    </a:ext>
                  </a:extLst>
                </a:gridCol>
                <a:gridCol w="2804984">
                  <a:extLst>
                    <a:ext uri="{9D8B030D-6E8A-4147-A177-3AD203B41FA5}">
                      <a16:colId xmlns:a16="http://schemas.microsoft.com/office/drawing/2014/main" xmlns="" val="1350420474"/>
                    </a:ext>
                  </a:extLst>
                </a:gridCol>
                <a:gridCol w="5349051">
                  <a:extLst>
                    <a:ext uri="{9D8B030D-6E8A-4147-A177-3AD203B41FA5}">
                      <a16:colId xmlns:a16="http://schemas.microsoft.com/office/drawing/2014/main" xmlns="" val="2626143508"/>
                    </a:ext>
                  </a:extLst>
                </a:gridCol>
              </a:tblGrid>
              <a:tr h="40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Social score</a:t>
                      </a:r>
                    </a:p>
                  </a:txBody>
                  <a:tcPr anchor="ctr">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Economic score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532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Governmental score</a:t>
                      </a:r>
                    </a:p>
                  </a:txBody>
                  <a:tcPr anchor="ctr">
                    <a:lnL w="19050" cap="flat" cmpd="sng" algn="ctr">
                      <a:solidFill>
                        <a:schemeClr val="bg1"/>
                      </a:solidFill>
                      <a:prstDash val="solid"/>
                      <a:round/>
                      <a:headEnd type="none" w="med" len="med"/>
                      <a:tailEnd type="none" w="med" len="med"/>
                    </a:lnL>
                    <a:solidFill>
                      <a:srgbClr val="053259"/>
                    </a:solidFill>
                  </a:tcPr>
                </a:tc>
                <a:extLst>
                  <a:ext uri="{0D108BD9-81ED-4DB2-BD59-A6C34878D82A}">
                    <a16:rowId xmlns:a16="http://schemas.microsoft.com/office/drawing/2014/main" xmlns="" val="3171132836"/>
                  </a:ext>
                </a:extLst>
              </a:tr>
              <a:tr h="405494">
                <a:tc>
                  <a:txBody>
                    <a:bodyPr/>
                    <a:lstStyle/>
                    <a:p>
                      <a:pPr algn="ctr"/>
                      <a:r>
                        <a:rPr lang="en-US" sz="2400" b="1" dirty="0">
                          <a:solidFill>
                            <a:schemeClr val="bg1"/>
                          </a:solidFill>
                        </a:rPr>
                        <a:t>[XX]</a:t>
                      </a:r>
                    </a:p>
                  </a:txBody>
                  <a:tcPr>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3164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[XX]</a:t>
                      </a:r>
                    </a:p>
                  </a:txBody>
                  <a:tcPr>
                    <a:lnL w="19050" cap="flat" cmpd="sng" algn="ctr">
                      <a:solidFill>
                        <a:schemeClr val="bg1"/>
                      </a:solidFill>
                      <a:prstDash val="solid"/>
                      <a:round/>
                      <a:headEnd type="none" w="med" len="med"/>
                      <a:tailEnd type="none" w="med" len="med"/>
                    </a:lnL>
                    <a:solidFill>
                      <a:srgbClr val="31647C"/>
                    </a:solidFill>
                  </a:tcPr>
                </a:tc>
                <a:extLst>
                  <a:ext uri="{0D108BD9-81ED-4DB2-BD59-A6C34878D82A}">
                    <a16:rowId xmlns:a16="http://schemas.microsoft.com/office/drawing/2014/main" xmlns="" val="3665379998"/>
                  </a:ext>
                </a:extLst>
              </a:tr>
              <a:tr h="2243731">
                <a:tc>
                  <a:txBody>
                    <a:bodyPr/>
                    <a:lstStyle/>
                    <a:p>
                      <a:pPr marL="342900" indent="-222250">
                        <a:buFont typeface="Arial" panose="020B0604020202020204" pitchFamily="34" charset="0"/>
                        <a:buChar char="•"/>
                      </a:pPr>
                      <a:r>
                        <a:rPr lang="en-US" sz="1600" dirty="0"/>
                        <a:t>Civic engagement</a:t>
                      </a:r>
                    </a:p>
                    <a:p>
                      <a:pPr marL="342900" indent="-222250">
                        <a:buFont typeface="Arial" panose="020B0604020202020204" pitchFamily="34" charset="0"/>
                        <a:buChar char="•"/>
                      </a:pPr>
                      <a:r>
                        <a:rPr lang="en-US" sz="1600" dirty="0"/>
                        <a:t>General innovation capabilities</a:t>
                      </a:r>
                    </a:p>
                    <a:p>
                      <a:pPr algn="ctr"/>
                      <a:endParaRPr lang="en-US" sz="2400" b="1" dirty="0">
                        <a:solidFill>
                          <a:schemeClr val="tx1"/>
                        </a:solidFill>
                      </a:endParaRPr>
                    </a:p>
                  </a:txBody>
                  <a:tcPr>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342900" indent="-222250">
                        <a:buFont typeface="Arial" panose="020B0604020202020204" pitchFamily="34" charset="0"/>
                        <a:buChar char="•"/>
                      </a:pPr>
                      <a:r>
                        <a:rPr lang="en-US" sz="1600" dirty="0"/>
                        <a:t>Bond worthiness</a:t>
                      </a:r>
                    </a:p>
                    <a:p>
                      <a:pPr marL="342900" indent="-222250">
                        <a:buFont typeface="Arial" panose="020B0604020202020204" pitchFamily="34" charset="0"/>
                        <a:buChar char="•"/>
                      </a:pPr>
                      <a:r>
                        <a:rPr lang="en-US" sz="1600" dirty="0"/>
                        <a:t>City debt per resident</a:t>
                      </a:r>
                    </a:p>
                    <a:p>
                      <a:pPr marL="342900" indent="-222250">
                        <a:buFont typeface="Arial" panose="020B0604020202020204" pitchFamily="34" charset="0"/>
                        <a:buChar char="•"/>
                      </a:pPr>
                      <a:r>
                        <a:rPr lang="en-US" sz="1600" dirty="0"/>
                        <a:t>Tax incentives for renewable energy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99C2D1">
                        <a:alpha val="50000"/>
                      </a:srgbClr>
                    </a:solidFill>
                  </a:tcPr>
                </a:tc>
                <a:tc>
                  <a:txBody>
                    <a:bodyPr/>
                    <a:lstStyle/>
                    <a:p>
                      <a:pPr marL="285750" indent="-285750">
                        <a:lnSpc>
                          <a:spcPct val="100000"/>
                        </a:lnSpc>
                        <a:buFont typeface="Arial" panose="020B0604020202020204" pitchFamily="34" charset="0"/>
                        <a:buChar char="•"/>
                      </a:pPr>
                      <a:r>
                        <a:rPr lang="en-US" sz="1600" dirty="0"/>
                        <a:t>Estimated % adults who think global warming is already harming people in the US or will within 10 years</a:t>
                      </a:r>
                    </a:p>
                    <a:p>
                      <a:pPr marL="285750" indent="-285750">
                        <a:lnSpc>
                          <a:spcPct val="100000"/>
                        </a:lnSpc>
                        <a:buFont typeface="Arial" panose="020B0604020202020204" pitchFamily="34" charset="0"/>
                        <a:buChar char="•"/>
                      </a:pPr>
                      <a:r>
                        <a:rPr lang="en-US" sz="1600" dirty="0"/>
                        <a:t>% population with a 12</a:t>
                      </a:r>
                      <a:r>
                        <a:rPr lang="en-US" sz="1600" baseline="30000" dirty="0"/>
                        <a:t>th</a:t>
                      </a:r>
                      <a:r>
                        <a:rPr lang="en-US" sz="1600" dirty="0"/>
                        <a:t> grade education or higher</a:t>
                      </a:r>
                    </a:p>
                    <a:p>
                      <a:pPr marL="285750" indent="-285750">
                        <a:lnSpc>
                          <a:spcPct val="100000"/>
                        </a:lnSpc>
                        <a:buFont typeface="Arial" panose="020B0604020202020204" pitchFamily="34" charset="0"/>
                        <a:buChar char="•"/>
                      </a:pPr>
                      <a:r>
                        <a:rPr lang="en-US" sz="1600" dirty="0"/>
                        <a:t>Total no. of federal public corruption convictions by district</a:t>
                      </a:r>
                    </a:p>
                  </a:txBody>
                  <a:tcPr>
                    <a:lnL w="19050" cap="flat" cmpd="sng" algn="ctr">
                      <a:solidFill>
                        <a:schemeClr val="bg1"/>
                      </a:solidFill>
                      <a:prstDash val="solid"/>
                      <a:round/>
                      <a:headEnd type="none" w="med" len="med"/>
                      <a:tailEnd type="none" w="med" len="med"/>
                    </a:lnL>
                    <a:solidFill>
                      <a:srgbClr val="99C2D1">
                        <a:alpha val="50000"/>
                      </a:srgbClr>
                    </a:solidFill>
                  </a:tcPr>
                </a:tc>
                <a:extLst>
                  <a:ext uri="{0D108BD9-81ED-4DB2-BD59-A6C34878D82A}">
                    <a16:rowId xmlns:a16="http://schemas.microsoft.com/office/drawing/2014/main" xmlns="" val="68177478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178642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2F5C-1490-8F4F-BE36-9FDB4A18D413}"/>
              </a:ext>
            </a:extLst>
          </p:cNvPr>
          <p:cNvSpPr>
            <a:spLocks noGrp="1"/>
          </p:cNvSpPr>
          <p:nvPr>
            <p:ph type="title"/>
          </p:nvPr>
        </p:nvSpPr>
        <p:spPr/>
        <p:txBody>
          <a:bodyPr/>
          <a:lstStyle/>
          <a:p>
            <a:r>
              <a:rPr lang="en-US" b="1" dirty="0">
                <a:solidFill>
                  <a:srgbClr val="002060"/>
                </a:solidFill>
              </a:rPr>
              <a:t>FLOODING IN OUR NEIGHBORHOODS</a:t>
            </a:r>
            <a:endParaRPr lang="en-US" dirty="0"/>
          </a:p>
        </p:txBody>
      </p:sp>
      <p:sp>
        <p:nvSpPr>
          <p:cNvPr id="4" name="TextBox 3">
            <a:extLst>
              <a:ext uri="{FF2B5EF4-FFF2-40B4-BE49-F238E27FC236}">
                <a16:creationId xmlns:a16="http://schemas.microsoft.com/office/drawing/2014/main" xmlns="" id="{C1EA7AF0-23FF-414E-8E14-91D938D0F510}"/>
              </a:ext>
            </a:extLst>
          </p:cNvPr>
          <p:cNvSpPr txBox="1"/>
          <p:nvPr/>
        </p:nvSpPr>
        <p:spPr>
          <a:xfrm>
            <a:off x="838200" y="1398300"/>
            <a:ext cx="10042173" cy="584775"/>
          </a:xfrm>
          <a:prstGeom prst="rect">
            <a:avLst/>
          </a:prstGeom>
          <a:noFill/>
        </p:spPr>
        <p:txBody>
          <a:bodyPr wrap="none" rtlCol="0">
            <a:spAutoFit/>
          </a:bodyPr>
          <a:lstStyle/>
          <a:p>
            <a:r>
              <a:rPr lang="en-US" sz="3200" dirty="0"/>
              <a:t>[Built Environment Indicator]  </a:t>
            </a:r>
            <a:r>
              <a:rPr lang="en-US" sz="3200" b="1" dirty="0"/>
              <a:t>x</a:t>
            </a:r>
            <a:r>
              <a:rPr lang="en-US" sz="3200" dirty="0"/>
              <a:t>  [Social Vulnerability Factor]</a:t>
            </a:r>
          </a:p>
        </p:txBody>
      </p:sp>
      <p:sp>
        <p:nvSpPr>
          <p:cNvPr id="5" name="Content Placeholder 2">
            <a:extLst>
              <a:ext uri="{FF2B5EF4-FFF2-40B4-BE49-F238E27FC236}">
                <a16:creationId xmlns:a16="http://schemas.microsoft.com/office/drawing/2014/main" xmlns="" id="{EF9F7775-74E2-A447-B587-2C4A5BE35E10}"/>
              </a:ext>
            </a:extLst>
          </p:cNvPr>
          <p:cNvSpPr>
            <a:spLocks noGrp="1"/>
          </p:cNvSpPr>
          <p:nvPr>
            <p:ph idx="1"/>
          </p:nvPr>
        </p:nvSpPr>
        <p:spPr>
          <a:xfrm>
            <a:off x="1013202" y="2383563"/>
            <a:ext cx="9758120" cy="4001738"/>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761" y="-1889"/>
            <a:ext cx="2623239" cy="1181419"/>
          </a:xfrm>
          <a:prstGeom prst="rect">
            <a:avLst/>
          </a:prstGeom>
        </p:spPr>
      </p:pic>
    </p:spTree>
    <p:extLst>
      <p:ext uri="{BB962C8B-B14F-4D97-AF65-F5344CB8AC3E}">
        <p14:creationId xmlns:p14="http://schemas.microsoft.com/office/powerpoint/2010/main" val="3790566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3137</Words>
  <Application>Microsoft Macintosh PowerPoint</Application>
  <PresentationFormat>Widescreen</PresentationFormat>
  <Paragraphs>413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Calibri Light</vt:lpstr>
      <vt:lpstr>Arial</vt:lpstr>
      <vt:lpstr>Office Theme</vt:lpstr>
      <vt:lpstr>URBAN ADAPTATION  IN OUR CITY Using the ND-GAIN Urban Adaptation Assessment</vt:lpstr>
      <vt:lpstr>ADAPTATION</vt:lpstr>
      <vt:lpstr>RISK AND READINESS</vt:lpstr>
      <vt:lpstr>RISK AND READINESS</vt:lpstr>
      <vt:lpstr>ND-GAIN URBAN ADAPTATION ASSESSMENT</vt:lpstr>
      <vt:lpstr>OUR CITY’S UAA PROFILE</vt:lpstr>
      <vt:lpstr>OUR CITY’S FLOOD RISK</vt:lpstr>
      <vt:lpstr>OUR CITY’S FLOOD READINESS</vt:lpstr>
      <vt:lpstr>FLOODING IN OUR NEIGHBORHOODS</vt:lpstr>
      <vt:lpstr>RISING TO THE CHALLENGE OF FLOOD</vt:lpstr>
      <vt:lpstr>OUR CITY’S HEAT RISK</vt:lpstr>
      <vt:lpstr>OUR CITY’S HEAT READINESS</vt:lpstr>
      <vt:lpstr>HEAT IN OUR NEIGHBORHOODS</vt:lpstr>
      <vt:lpstr>RISING TO THE CHALLENGE OF HEAT</vt:lpstr>
      <vt:lpstr>OUR CITY’S COLD RISK</vt:lpstr>
      <vt:lpstr>OUR CITY’S COLD READINESS</vt:lpstr>
      <vt:lpstr>COLD IN OUR NEIGHBORHOODS</vt:lpstr>
      <vt:lpstr>RISING TO THE CHALLENGE OF COLD</vt:lpstr>
      <vt:lpstr>OUR CITY’S SEA LEVEL RISE RISK</vt:lpstr>
      <vt:lpstr>OUR CITY’S SEA LEVEL RISE READINESS</vt:lpstr>
      <vt:lpstr>SEA LEVEL RISE IN OUR NEIGHBORHOODS</vt:lpstr>
      <vt:lpstr>RISING TO THE CHALLENGE OF SEA LEVEL RISE</vt:lpstr>
      <vt:lpstr>OUR CITY’S DROUGHT RISK</vt:lpstr>
      <vt:lpstr>OUR CITY’S DROUGHT READINESS</vt:lpstr>
      <vt:lpstr>DROUGHT IN OUR NEIGHBORHOODS</vt:lpstr>
      <vt:lpstr>RISING TO THE CHALLENGE OF DROUGHT</vt:lpstr>
      <vt:lpstr>HOW DOES OUR CITY COMPARE?</vt:lpstr>
      <vt:lpstr>CONCLUSIONS</vt:lpstr>
      <vt:lpstr>THANK YOU</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Adaptation in [City, State] Using the ND-GAIN Urban Adaptation Assessment</dc:title>
  <dc:creator>Louise Lynch</dc:creator>
  <cp:lastModifiedBy>Microsoft Office User</cp:lastModifiedBy>
  <cp:revision>40</cp:revision>
  <dcterms:created xsi:type="dcterms:W3CDTF">2018-10-25T17:13:59Z</dcterms:created>
  <dcterms:modified xsi:type="dcterms:W3CDTF">2018-11-13T23:32:06Z</dcterms:modified>
</cp:coreProperties>
</file>